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99" r:id="rId11"/>
    <p:sldId id="294" r:id="rId12"/>
    <p:sldId id="300" r:id="rId13"/>
    <p:sldId id="265" r:id="rId14"/>
    <p:sldId id="301" r:id="rId15"/>
    <p:sldId id="267" r:id="rId16"/>
    <p:sldId id="269" r:id="rId17"/>
    <p:sldId id="270" r:id="rId18"/>
    <p:sldId id="302" r:id="rId19"/>
    <p:sldId id="303" r:id="rId20"/>
    <p:sldId id="271" r:id="rId21"/>
    <p:sldId id="272" r:id="rId22"/>
    <p:sldId id="273" r:id="rId23"/>
    <p:sldId id="274" r:id="rId24"/>
    <p:sldId id="304" r:id="rId25"/>
    <p:sldId id="305" r:id="rId26"/>
    <p:sldId id="275" r:id="rId27"/>
    <p:sldId id="277" r:id="rId28"/>
    <p:sldId id="306" r:id="rId29"/>
    <p:sldId id="307" r:id="rId30"/>
    <p:sldId id="308" r:id="rId31"/>
    <p:sldId id="278" r:id="rId32"/>
    <p:sldId id="279" r:id="rId33"/>
    <p:sldId id="280" r:id="rId34"/>
    <p:sldId id="295" r:id="rId35"/>
    <p:sldId id="281" r:id="rId36"/>
    <p:sldId id="282" r:id="rId37"/>
    <p:sldId id="283" r:id="rId38"/>
    <p:sldId id="296" r:id="rId39"/>
    <p:sldId id="284" r:id="rId40"/>
    <p:sldId id="315" r:id="rId41"/>
    <p:sldId id="298" r:id="rId42"/>
    <p:sldId id="309" r:id="rId43"/>
    <p:sldId id="310" r:id="rId44"/>
    <p:sldId id="311" r:id="rId45"/>
    <p:sldId id="312" r:id="rId46"/>
    <p:sldId id="288" r:id="rId47"/>
    <p:sldId id="297" r:id="rId48"/>
    <p:sldId id="290" r:id="rId49"/>
    <p:sldId id="291" r:id="rId50"/>
    <p:sldId id="292" r:id="rId51"/>
    <p:sldId id="313" r:id="rId52"/>
    <p:sldId id="314" r:id="rId5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-8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06"/>
    <a:srgbClr val="007CB2"/>
    <a:srgbClr val="000080"/>
    <a:srgbClr val="001996"/>
    <a:srgbClr val="C82E32"/>
    <a:srgbClr val="0F1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0" autoAdjust="0"/>
  </p:normalViewPr>
  <p:slideViewPr>
    <p:cSldViewPr>
      <p:cViewPr>
        <p:scale>
          <a:sx n="90" d="100"/>
          <a:sy n="90" d="100"/>
        </p:scale>
        <p:origin x="-5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86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F3EA92-08DD-4CA0-AF71-67D50C4F3D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7811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8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B9B5B4-C8CF-485A-9FD3-FB88BACA641E}" type="slidenum">
              <a:rPr lang="en-US"/>
              <a:pPr/>
              <a:t>1</a:t>
            </a:fld>
            <a:endParaRPr 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4CC5E3-FE8E-4048-9DA7-B4A02C504B37}" type="slidenum">
              <a:rPr lang="en-US"/>
              <a:pPr/>
              <a:t>10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506827-41F4-4012-88FB-9C60A424A16B}" type="slidenum">
              <a:rPr lang="en-US"/>
              <a:pPr/>
              <a:t>11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1D1BA-E8DF-4E9A-B4D3-7FB49628E31A}" type="slidenum">
              <a:rPr lang="en-US"/>
              <a:pPr/>
              <a:t>12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08A23-03F4-4D82-8F80-60E42889DFAB}" type="slidenum">
              <a:rPr lang="en-US"/>
              <a:pPr/>
              <a:t>13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55C269-6CDB-432F-B93D-72DF4722E602}" type="slidenum">
              <a:rPr lang="en-US"/>
              <a:pPr/>
              <a:t>14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3A33E6-299D-46F1-84BE-5DE6EDC8FC0A}" type="slidenum">
              <a:rPr lang="en-US"/>
              <a:pPr/>
              <a:t>15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C1DAC4-376E-4B7B-AD03-34F3F546D4A4}" type="slidenum">
              <a:rPr lang="en-US"/>
              <a:pPr/>
              <a:t>16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36CDC6-2396-4157-91C9-E8315FD17F6B}" type="slidenum">
              <a:rPr lang="en-US"/>
              <a:pPr/>
              <a:t>17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8CEE8F-2AAE-45CF-9A6F-A247889A6C77}" type="slidenum">
              <a:rPr lang="en-US"/>
              <a:pPr/>
              <a:t>18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23EB1C-E8B5-46D0-BD80-BED0F5AADF4D}" type="slidenum">
              <a:rPr lang="en-US"/>
              <a:pPr/>
              <a:t>19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DF5072-4ED9-44EE-9720-D3CCFA25EE54}" type="slidenum">
              <a:rPr lang="en-US"/>
              <a:pPr/>
              <a:t>2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1F4C97-7516-4BC4-A8D1-75F4F3005CCD}" type="slidenum">
              <a:rPr lang="en-US"/>
              <a:pPr/>
              <a:t>20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C7DB88-741B-4958-93C8-25CC6056B21C}" type="slidenum">
              <a:rPr lang="en-US"/>
              <a:pPr/>
              <a:t>21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6E606-F595-4843-93D5-4E59CADA3E85}" type="slidenum">
              <a:rPr lang="en-US"/>
              <a:pPr/>
              <a:t>22</a:t>
            </a:fld>
            <a:endParaRPr 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131731-5D60-4346-8DA1-F36412E87D21}" type="slidenum">
              <a:rPr lang="en-US"/>
              <a:pPr/>
              <a:t>23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8B60EB-9840-4459-9B13-07A16F73698B}" type="slidenum">
              <a:rPr lang="en-US"/>
              <a:pPr/>
              <a:t>24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D32FE-0D0A-4FBE-AFEB-F42163C64665}" type="slidenum">
              <a:rPr lang="en-US"/>
              <a:pPr/>
              <a:t>25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1A74B0-99FD-454E-995E-0F9C51F3BE24}" type="slidenum">
              <a:rPr lang="en-US"/>
              <a:pPr/>
              <a:t>26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6D7E31-A405-4913-AB5F-6061A349C8E3}" type="slidenum">
              <a:rPr lang="en-US"/>
              <a:pPr/>
              <a:t>27</a:t>
            </a:fld>
            <a:endParaRPr lang="en-US"/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5C8A28-FF00-4F79-999D-EE5D7191CB59}" type="slidenum">
              <a:rPr lang="en-US"/>
              <a:pPr/>
              <a:t>28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9F3008-8704-41D4-ADE6-BD6951941651}" type="slidenum">
              <a:rPr lang="en-US"/>
              <a:pPr/>
              <a:t>29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68EA2C-9680-4449-A66D-EBB2255D316F}" type="slidenum">
              <a:rPr lang="en-US"/>
              <a:pPr/>
              <a:t>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E5734B-148E-4852-B165-C753411166C0}" type="slidenum">
              <a:rPr lang="en-US"/>
              <a:pPr/>
              <a:t>30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726537-28B9-44B5-9265-C5377E265B88}" type="slidenum">
              <a:rPr lang="en-US"/>
              <a:pPr/>
              <a:t>31</a:t>
            </a:fld>
            <a:endParaRPr lang="en-US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34B88-81B6-441F-A207-3836E62C7C3D}" type="slidenum">
              <a:rPr lang="en-US"/>
              <a:pPr/>
              <a:t>32</a:t>
            </a:fld>
            <a:endParaRPr 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FBAEDA-D092-4439-9605-E80041501E45}" type="slidenum">
              <a:rPr lang="en-US"/>
              <a:pPr/>
              <a:t>33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F6E706-9C9D-4BF9-AA65-92351180EAEE}" type="slidenum">
              <a:rPr lang="en-US"/>
              <a:pPr/>
              <a:t>34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E89A93-90E6-4A03-AF88-ECA3FCB919C6}" type="slidenum">
              <a:rPr lang="en-US"/>
              <a:pPr/>
              <a:t>35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629761-283D-47D9-BBA0-461E45768D60}" type="slidenum">
              <a:rPr lang="en-US"/>
              <a:pPr/>
              <a:t>36</a:t>
            </a:fld>
            <a:endParaRPr lang="en-US"/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40D296-B41A-4A1C-A992-418250FB0EF0}" type="slidenum">
              <a:rPr lang="en-US"/>
              <a:pPr/>
              <a:t>37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E0242F-443D-4BEF-825D-001D9F2511E4}" type="slidenum">
              <a:rPr lang="en-US"/>
              <a:pPr/>
              <a:t>38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958B9D-3DEC-49DC-AC9A-AA65DB01499A}" type="slidenum">
              <a:rPr lang="en-US"/>
              <a:pPr/>
              <a:t>39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8FFB86-6E84-4A26-8743-270F12BEA8D6}" type="slidenum">
              <a:rPr lang="en-US"/>
              <a:pPr/>
              <a:t>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FCB287-0509-4891-A5CA-08ED050A096B}" type="slidenum">
              <a:rPr lang="en-US"/>
              <a:pPr/>
              <a:t>40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8DC0C7-48BA-4A25-88ED-7FA1BBDA0B06}" type="slidenum">
              <a:rPr lang="en-US"/>
              <a:pPr/>
              <a:t>41</a:t>
            </a:fld>
            <a:endParaRPr lang="en-U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CCC757-0525-4432-B0C0-D4E33D93F3EC}" type="slidenum">
              <a:rPr lang="en-US"/>
              <a:pPr/>
              <a:t>42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28887C-0E65-4F6B-BF85-59DC51D6233F}" type="slidenum">
              <a:rPr lang="en-US"/>
              <a:pPr/>
              <a:t>43</a:t>
            </a:fld>
            <a:endParaRPr lang="en-US"/>
          </a:p>
        </p:txBody>
      </p:sp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9DA92A-469D-46C9-A843-DE4C3B111670}" type="slidenum">
              <a:rPr lang="en-US"/>
              <a:pPr/>
              <a:t>46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733FFB-340B-497F-914E-E3C5A036CB5F}" type="slidenum">
              <a:rPr lang="en-US"/>
              <a:pPr/>
              <a:t>47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6006FF-8ABE-4A7E-9C35-AB3F55465664}" type="slidenum">
              <a:rPr lang="en-US"/>
              <a:pPr/>
              <a:t>48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9E5B57-B3B9-43C7-81C7-8F1B2ACFF642}" type="slidenum">
              <a:rPr lang="en-US"/>
              <a:pPr/>
              <a:t>49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085249-46E9-46F6-8084-82A515143F68}" type="slidenum">
              <a:rPr lang="en-US"/>
              <a:pPr/>
              <a:t>50</a:t>
            </a:fld>
            <a:endParaRPr lang="en-U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57145E-D30A-45CC-8ACA-E9F5B9CF7165}" type="slidenum">
              <a:rPr lang="en-US"/>
              <a:pPr/>
              <a:t>51</a:t>
            </a:fld>
            <a:endParaRPr lang="en-US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CB024A-F58D-46A2-A682-8A774F7A81C4}" type="slidenum">
              <a:rPr lang="en-US"/>
              <a:pPr/>
              <a:t>5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A0414E-8C3D-42A2-AA43-B3E3731701B7}" type="slidenum">
              <a:rPr lang="en-US"/>
              <a:pPr/>
              <a:t>6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54C38E-3FDF-4BE8-BA9A-157B94CC2851}" type="slidenum">
              <a:rPr lang="en-US"/>
              <a:pPr/>
              <a:t>7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23E59-5B6E-41BA-ACE9-75D34F753016}" type="slidenum">
              <a:rPr lang="en-US"/>
              <a:pPr/>
              <a:t>8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822589-9CE3-40FA-8B23-9469FA791A72}" type="slidenum">
              <a:rPr lang="en-US"/>
              <a:pPr/>
              <a:t>9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6CABBF-20D3-466E-9473-27C9B924294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0590A0-AA08-41AB-AACA-AB812BF0AE5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18EF76-C446-4205-B368-4C954CC01A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17D164-8FFC-419B-B82F-63C50B46AB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7277933-2DFA-460A-9AB5-37A76E1D64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9006C8-AB9A-4D81-8C07-BF7D6825C73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CD0EC1-6F87-458D-AB3F-33F1D427DA6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3E75D25-7DAD-46FD-8ED6-74CB919723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5A0989B-1371-4260-8BED-086514FCBB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20000" y="6629400"/>
            <a:ext cx="1600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331C4A-0B6A-4B77-BE2B-96FA64C86D8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8E4981-AA5F-4697-96F3-65CCB83E50A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FEAA939-74C9-41F5-A59A-5E1AB37E146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C83133-1640-4266-BDD3-5A2CA9090CD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483980-CD6A-4EF6-8726-302271BB07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131718A-0A7C-4DCD-99F8-9C99F4A389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9649E7-0AF4-4B00-A382-43464EFCF22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096BE-4D12-4DB0-8655-13A39962742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</a:t>
            </a:r>
            <a:r>
              <a:rPr lang="en-US" sz="1000">
                <a:latin typeface="Times" pitchFamily="-80" charset="0"/>
              </a:rPr>
              <a:t>2009, Prentice-Hall, Inc.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270F8CB-C4F0-46DB-BDB4-B42A00D6C355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772400" y="5486400"/>
            <a:ext cx="1371600" cy="1371600"/>
            <a:chOff x="4896" y="3456"/>
            <a:chExt cx="864" cy="864"/>
          </a:xfrm>
        </p:grpSpPr>
        <p:pic>
          <p:nvPicPr>
            <p:cNvPr id="1032" name="Picture 8" descr="spine icon"/>
            <p:cNvPicPr>
              <a:picLocks noChangeAspect="1" noChangeArrowheads="1"/>
            </p:cNvPicPr>
            <p:nvPr userDrawn="1"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896" y="3456"/>
              <a:ext cx="864" cy="864"/>
            </a:xfrm>
            <a:prstGeom prst="rect">
              <a:avLst/>
            </a:prstGeom>
            <a:noFill/>
          </p:spPr>
        </p:pic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5137" y="3792"/>
              <a:ext cx="3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solidFill>
                    <a:srgbClr val="C82E32"/>
                  </a:solidFill>
                  <a:latin typeface="Times New Roman" pitchFamily="18" charset="0"/>
                </a:rPr>
                <a:t>Gases</a:t>
              </a:r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00" y="6629400"/>
            <a:ext cx="1600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C82E32"/>
                </a:solidFill>
                <a:latin typeface="+mn-lt"/>
                <a:ea typeface="MS PGothic" pitchFamily="34" charset="-128"/>
                <a:sym typeface="Symbol" pitchFamily="18" charset="2"/>
              </a:defRPr>
            </a:lvl1pPr>
          </a:lstStyle>
          <a:p>
            <a:r>
              <a:rPr lang="en-US"/>
              <a:t>© </a:t>
            </a:r>
            <a:r>
              <a:rPr lang="en-US" sz="1000"/>
              <a:t>2009, Prentice-Hall,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C82E3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C82E3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82E3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C82E3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3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6000"/>
              <a:t>Chapter 10</a:t>
            </a:r>
            <a:br>
              <a:rPr lang="en-US" sz="6000"/>
            </a:br>
            <a:r>
              <a:rPr lang="en-US" sz="6000"/>
              <a:t>Gases</a:t>
            </a:r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0668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What would the final volume be if 247 </a:t>
            </a:r>
            <a:r>
              <a:rPr lang="en-US" sz="2400" dirty="0" err="1"/>
              <a:t>mL</a:t>
            </a:r>
            <a:r>
              <a:rPr lang="en-US" sz="2400" dirty="0"/>
              <a:t> of gas at 22ºC is heated to 98ºC , if the pressure is held constant?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Charles’s Law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2139950"/>
            <a:ext cx="4495800" cy="22939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The volume of a fixed amount of gas at constant pressure is directly proportional to its absolute temperature.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533400" y="5791200"/>
            <a:ext cx="6686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2800">
                <a:solidFill>
                  <a:srgbClr val="C82E32"/>
                </a:solidFill>
                <a:latin typeface="Arial" pitchFamily="34" charset="0"/>
              </a:rPr>
              <a:t>A plot of </a:t>
            </a:r>
            <a:r>
              <a:rPr lang="en-US" sz="2800" i="1">
                <a:solidFill>
                  <a:srgbClr val="C82E32"/>
                </a:solidFill>
                <a:latin typeface="Arial" pitchFamily="34" charset="0"/>
              </a:rPr>
              <a:t>V</a:t>
            </a:r>
            <a:r>
              <a:rPr lang="en-US" sz="2800">
                <a:solidFill>
                  <a:srgbClr val="C82E32"/>
                </a:solidFill>
                <a:latin typeface="Arial" pitchFamily="34" charset="0"/>
              </a:rPr>
              <a:t> versus </a:t>
            </a:r>
            <a:r>
              <a:rPr lang="en-US" sz="2800" i="1">
                <a:solidFill>
                  <a:srgbClr val="C82E32"/>
                </a:solidFill>
                <a:latin typeface="Arial" pitchFamily="34" charset="0"/>
              </a:rPr>
              <a:t>T</a:t>
            </a:r>
            <a:r>
              <a:rPr lang="en-US" sz="2800">
                <a:solidFill>
                  <a:srgbClr val="C82E32"/>
                </a:solidFill>
                <a:latin typeface="Arial" pitchFamily="34" charset="0"/>
              </a:rPr>
              <a:t> will be a straight line.</a:t>
            </a:r>
            <a:endParaRPr lang="en-US" sz="2800">
              <a:solidFill>
                <a:srgbClr val="C82E32"/>
              </a:solidFill>
            </a:endParaRPr>
          </a:p>
        </p:txBody>
      </p:sp>
      <p:grpSp>
        <p:nvGrpSpPr>
          <p:cNvPr id="66582" name="Group 22"/>
          <p:cNvGrpSpPr>
            <a:grpSpLocks/>
          </p:cNvGrpSpPr>
          <p:nvPr/>
        </p:nvGrpSpPr>
        <p:grpSpPr bwMode="auto">
          <a:xfrm>
            <a:off x="152400" y="4343400"/>
            <a:ext cx="2819400" cy="1190625"/>
            <a:chOff x="192" y="2736"/>
            <a:chExt cx="1776" cy="750"/>
          </a:xfrm>
        </p:grpSpPr>
        <p:sp>
          <p:nvSpPr>
            <p:cNvPr id="66573" name="Rectangle 13"/>
            <p:cNvSpPr>
              <a:spLocks noChangeArrowheads="1"/>
            </p:cNvSpPr>
            <p:nvPr/>
          </p:nvSpPr>
          <p:spPr bwMode="auto">
            <a:xfrm>
              <a:off x="192" y="2925"/>
              <a:ext cx="768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pitchFamily="34" charset="0"/>
                </a:rPr>
                <a:t>i.e.,</a:t>
              </a:r>
              <a:endParaRPr lang="en-US" sz="28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grpSp>
          <p:nvGrpSpPr>
            <p:cNvPr id="66581" name="Group 21"/>
            <p:cNvGrpSpPr>
              <a:grpSpLocks/>
            </p:cNvGrpSpPr>
            <p:nvPr/>
          </p:nvGrpSpPr>
          <p:grpSpPr bwMode="auto">
            <a:xfrm>
              <a:off x="1109" y="2736"/>
              <a:ext cx="859" cy="750"/>
              <a:chOff x="1920" y="2705"/>
              <a:chExt cx="859" cy="750"/>
            </a:xfrm>
          </p:grpSpPr>
          <p:grpSp>
            <p:nvGrpSpPr>
              <p:cNvPr id="66579" name="Group 19"/>
              <p:cNvGrpSpPr>
                <a:grpSpLocks/>
              </p:cNvGrpSpPr>
              <p:nvPr/>
            </p:nvGrpSpPr>
            <p:grpSpPr bwMode="auto">
              <a:xfrm>
                <a:off x="1920" y="2705"/>
                <a:ext cx="336" cy="750"/>
                <a:chOff x="2352" y="2647"/>
                <a:chExt cx="336" cy="750"/>
              </a:xfrm>
            </p:grpSpPr>
            <p:sp>
              <p:nvSpPr>
                <p:cNvPr id="66577" name="Rectangle 17"/>
                <p:cNvSpPr>
                  <a:spLocks noChangeArrowheads="1"/>
                </p:cNvSpPr>
                <p:nvPr/>
              </p:nvSpPr>
              <p:spPr bwMode="auto">
                <a:xfrm>
                  <a:off x="2369" y="2647"/>
                  <a:ext cx="308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US" sz="3600" i="1">
                      <a:solidFill>
                        <a:srgbClr val="000080"/>
                      </a:solidFill>
                      <a:latin typeface="Arial" pitchFamily="34" charset="0"/>
                    </a:rPr>
                    <a:t>V</a:t>
                  </a:r>
                </a:p>
                <a:p>
                  <a:r>
                    <a:rPr lang="en-US" sz="3600" i="1">
                      <a:solidFill>
                        <a:srgbClr val="000080"/>
                      </a:solidFill>
                      <a:latin typeface="Arial" pitchFamily="34" charset="0"/>
                    </a:rPr>
                    <a:t>T</a:t>
                  </a:r>
                </a:p>
              </p:txBody>
            </p:sp>
            <p:sp>
              <p:nvSpPr>
                <p:cNvPr id="66578" name="Line 18"/>
                <p:cNvSpPr>
                  <a:spLocks noChangeShapeType="1"/>
                </p:cNvSpPr>
                <p:nvPr/>
              </p:nvSpPr>
              <p:spPr bwMode="auto">
                <a:xfrm>
                  <a:off x="2352" y="3004"/>
                  <a:ext cx="336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66580" name="Rectangle 20"/>
              <p:cNvSpPr>
                <a:spLocks noChangeArrowheads="1"/>
              </p:cNvSpPr>
              <p:nvPr/>
            </p:nvSpPr>
            <p:spPr bwMode="auto">
              <a:xfrm>
                <a:off x="2271" y="2849"/>
                <a:ext cx="50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>
                    <a:solidFill>
                      <a:srgbClr val="000080"/>
                    </a:solidFill>
                    <a:latin typeface="Arial" pitchFamily="34" charset="0"/>
                  </a:rPr>
                  <a:t>= </a:t>
                </a:r>
                <a:r>
                  <a:rPr lang="en-US" sz="3600" i="1">
                    <a:solidFill>
                      <a:srgbClr val="000080"/>
                    </a:solidFill>
                    <a:latin typeface="Arial" pitchFamily="34" charset="0"/>
                  </a:rPr>
                  <a:t>k</a:t>
                </a:r>
                <a:endParaRPr lang="en-US" sz="36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</p:grpSp>
      </p:grpSp>
      <p:pic>
        <p:nvPicPr>
          <p:cNvPr id="66588" name="Picture 28" descr="10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856"/>
          <a:stretch>
            <a:fillRect/>
          </a:stretch>
        </p:blipFill>
        <p:spPr>
          <a:xfrm>
            <a:off x="4648200" y="2039938"/>
            <a:ext cx="4191000" cy="3522662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At what temperature would 40.5 L of gas at 23.4ºC have a volume of  81.0 L at constant pressure? </a:t>
            </a:r>
          </a:p>
        </p:txBody>
      </p:sp>
      <p:graphicFrame>
        <p:nvGraphicFramePr>
          <p:cNvPr id="32772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7988300" y="5797550"/>
          <a:ext cx="5715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39" name="Packager Shell Object" showAsIcon="1" r:id="rId4" imgW="572040" imgH="685440" progId="Package">
                  <p:embed/>
                </p:oleObj>
              </mc:Choice>
              <mc:Fallback>
                <p:oleObj name="Packager Shell Object" showAsIcon="1" r:id="rId4" imgW="572040" imgH="685440" progId="Package">
                  <p:embed/>
                  <p:pic>
                    <p:nvPicPr>
                      <p:cNvPr id="0" name="Picture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88300" y="5797550"/>
                        <a:ext cx="5715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 useBgFill="1">
        <p:nvSpPr>
          <p:cNvPr id="32773" name="Rectangle 5"/>
          <p:cNvSpPr>
            <a:spLocks noChangeArrowheads="1"/>
          </p:cNvSpPr>
          <p:nvPr/>
        </p:nvSpPr>
        <p:spPr bwMode="auto">
          <a:xfrm>
            <a:off x="7391400" y="5486400"/>
            <a:ext cx="1295400" cy="1219200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32772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>
                                        <p:cTn presetID="0" presetClass="entr" presetSubtype="0" dur="1" fill="hold"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Avogadro’s Law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447800"/>
          </a:xfrm>
        </p:spPr>
        <p:txBody>
          <a:bodyPr/>
          <a:lstStyle/>
          <a:p>
            <a:r>
              <a:rPr lang="en-US" sz="2800"/>
              <a:t>The volume of a gas at constant temperature and pressure is directly proportional to the number of moles of the gas.</a:t>
            </a:r>
          </a:p>
        </p:txBody>
      </p:sp>
      <p:grpSp>
        <p:nvGrpSpPr>
          <p:cNvPr id="18445" name="Group 13"/>
          <p:cNvGrpSpPr>
            <a:grpSpLocks/>
          </p:cNvGrpSpPr>
          <p:nvPr/>
        </p:nvGrpSpPr>
        <p:grpSpPr bwMode="auto">
          <a:xfrm>
            <a:off x="685800" y="3025775"/>
            <a:ext cx="6369050" cy="641350"/>
            <a:chOff x="432" y="1906"/>
            <a:chExt cx="4012" cy="404"/>
          </a:xfrm>
        </p:grpSpPr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432" y="1968"/>
              <a:ext cx="3120" cy="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2800">
                  <a:solidFill>
                    <a:srgbClr val="C82E32"/>
                  </a:solidFill>
                  <a:latin typeface="Arial" pitchFamily="34" charset="0"/>
                </a:rPr>
                <a:t>Mathematically, this means</a:t>
              </a: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3504" y="1906"/>
              <a:ext cx="94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  <a:r>
                <a:rPr lang="en-US" sz="3600">
                  <a:solidFill>
                    <a:srgbClr val="000080"/>
                  </a:solidFill>
                  <a:latin typeface="Arial" pitchFamily="34" charset="0"/>
                </a:rPr>
                <a:t> = </a:t>
              </a:r>
              <a:r>
                <a:rPr lang="en-US" sz="3600" i="1">
                  <a:solidFill>
                    <a:srgbClr val="000080"/>
                  </a:solidFill>
                  <a:latin typeface="Arial" pitchFamily="34" charset="0"/>
                </a:rPr>
                <a:t>kn</a:t>
              </a:r>
            </a:p>
          </p:txBody>
        </p:sp>
      </p:grpSp>
      <p:pic>
        <p:nvPicPr>
          <p:cNvPr id="18447" name="Picture 15" descr="10_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6621"/>
          <a:stretch>
            <a:fillRect/>
          </a:stretch>
        </p:blipFill>
        <p:spPr>
          <a:xfrm>
            <a:off x="1350963" y="3810000"/>
            <a:ext cx="6445250" cy="2289175"/>
          </a:xfrm>
        </p:spPr>
      </p:pic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8424863" y="143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A deodorant can has a volume of 175 </a:t>
            </a:r>
            <a:r>
              <a:rPr lang="en-US" sz="2400" dirty="0" err="1"/>
              <a:t>mL</a:t>
            </a:r>
            <a:r>
              <a:rPr lang="en-US" sz="2400" dirty="0"/>
              <a:t> and a pressure of 3.8 </a:t>
            </a:r>
            <a:r>
              <a:rPr lang="en-US" sz="2400" dirty="0" err="1"/>
              <a:t>atm</a:t>
            </a:r>
            <a:r>
              <a:rPr lang="en-US" sz="2400" dirty="0"/>
              <a:t> at 22ºC. What would the pressure be if the can was heated to 100.ºC?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What </a:t>
            </a:r>
            <a:r>
              <a:rPr lang="en-US" sz="2400" dirty="0"/>
              <a:t>volume of gas could the can release at 22ºC and 743 </a:t>
            </a:r>
            <a:r>
              <a:rPr lang="en-US" sz="2400" dirty="0" err="1"/>
              <a:t>torr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Ideal-Gas Equation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67000"/>
            <a:ext cx="7772400" cy="1524000"/>
          </a:xfrm>
        </p:spPr>
        <p:txBody>
          <a:bodyPr/>
          <a:lstStyle/>
          <a:p>
            <a:pPr lvl="3">
              <a:lnSpc>
                <a:spcPct val="90000"/>
              </a:lnSpc>
              <a:buFontTx/>
              <a:buNone/>
            </a:pPr>
            <a:r>
              <a:rPr lang="en-US" sz="2800" i="1" dirty="0"/>
              <a:t>V</a:t>
            </a:r>
            <a:r>
              <a:rPr lang="en-US" sz="2800" dirty="0"/>
              <a:t> </a:t>
            </a:r>
            <a:r>
              <a:rPr lang="en-US" sz="2800" dirty="0" smtClean="0">
                <a:latin typeface="Symbol" pitchFamily="18" charset="2"/>
                <a:sym typeface="Symbol" pitchFamily="18" charset="2"/>
              </a:rPr>
              <a:t>=</a:t>
            </a:r>
            <a:r>
              <a:rPr lang="en-US" sz="2800" dirty="0" smtClean="0"/>
              <a:t> </a:t>
            </a:r>
            <a:r>
              <a:rPr lang="en-US" sz="2800" dirty="0"/>
              <a:t>1/</a:t>
            </a:r>
            <a:r>
              <a:rPr lang="en-US" sz="2800" i="1" dirty="0"/>
              <a:t>P</a:t>
            </a:r>
            <a:r>
              <a:rPr lang="en-US" sz="2800" dirty="0"/>
              <a:t>  (Boyle’s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 dirty="0"/>
              <a:t>V</a:t>
            </a:r>
            <a:r>
              <a:rPr lang="en-US" sz="2800" dirty="0"/>
              <a:t> </a:t>
            </a:r>
            <a:r>
              <a:rPr lang="en-US" sz="2800" dirty="0">
                <a:latin typeface="Symbol" pitchFamily="18" charset="2"/>
                <a:sym typeface="Symbol" pitchFamily="18" charset="2"/>
              </a:rPr>
              <a:t>=</a:t>
            </a:r>
            <a:r>
              <a:rPr lang="en-US" sz="2800" dirty="0" smtClean="0"/>
              <a:t> </a:t>
            </a:r>
            <a:r>
              <a:rPr lang="en-US" sz="2800" i="1" dirty="0"/>
              <a:t>T</a:t>
            </a:r>
            <a:r>
              <a:rPr lang="en-US" sz="2800" dirty="0"/>
              <a:t>  (Charles’s law)</a:t>
            </a:r>
          </a:p>
          <a:p>
            <a:pPr lvl="3">
              <a:lnSpc>
                <a:spcPct val="90000"/>
              </a:lnSpc>
              <a:buFontTx/>
              <a:buNone/>
            </a:pPr>
            <a:r>
              <a:rPr lang="en-US" sz="2800" i="1" dirty="0"/>
              <a:t>V</a:t>
            </a:r>
            <a:r>
              <a:rPr lang="en-US" sz="2800" dirty="0"/>
              <a:t> </a:t>
            </a:r>
            <a:r>
              <a:rPr lang="en-US" sz="2800" dirty="0">
                <a:latin typeface="Symbol" pitchFamily="18" charset="2"/>
                <a:sym typeface="Symbol" pitchFamily="18" charset="2"/>
              </a:rPr>
              <a:t>=</a:t>
            </a:r>
            <a:r>
              <a:rPr lang="en-US" sz="2800" dirty="0" smtClean="0"/>
              <a:t> </a:t>
            </a:r>
            <a:r>
              <a:rPr lang="en-US" sz="2800" i="1" dirty="0"/>
              <a:t>n</a:t>
            </a:r>
            <a:r>
              <a:rPr lang="en-US" sz="2800" dirty="0"/>
              <a:t>  (Avogadro’s law)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685800" y="1905000"/>
            <a:ext cx="472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So far we’ve seen that</a:t>
            </a:r>
          </a:p>
        </p:txBody>
      </p:sp>
      <p:grpSp>
        <p:nvGrpSpPr>
          <p:cNvPr id="20497" name="Group 17"/>
          <p:cNvGrpSpPr>
            <a:grpSpLocks/>
          </p:cNvGrpSpPr>
          <p:nvPr/>
        </p:nvGrpSpPr>
        <p:grpSpPr bwMode="auto">
          <a:xfrm>
            <a:off x="685800" y="4114800"/>
            <a:ext cx="5257800" cy="1800225"/>
            <a:chOff x="432" y="2592"/>
            <a:chExt cx="3312" cy="1134"/>
          </a:xfrm>
        </p:grpSpPr>
        <p:sp>
          <p:nvSpPr>
            <p:cNvPr id="20490" name="Rectangle 10"/>
            <p:cNvSpPr>
              <a:spLocks noChangeArrowheads="1"/>
            </p:cNvSpPr>
            <p:nvPr/>
          </p:nvSpPr>
          <p:spPr bwMode="auto">
            <a:xfrm>
              <a:off x="432" y="2592"/>
              <a:ext cx="331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>
                  <a:solidFill>
                    <a:srgbClr val="C82E32"/>
                  </a:solidFill>
                  <a:latin typeface="Arial" pitchFamily="34" charset="0"/>
                </a:rPr>
                <a:t>Combining these, we get</a:t>
              </a:r>
              <a:endParaRPr lang="en-US" sz="32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grpSp>
          <p:nvGrpSpPr>
            <p:cNvPr id="20496" name="Group 16"/>
            <p:cNvGrpSpPr>
              <a:grpSpLocks/>
            </p:cNvGrpSpPr>
            <p:nvPr/>
          </p:nvGrpSpPr>
          <p:grpSpPr bwMode="auto">
            <a:xfrm>
              <a:off x="2338" y="2976"/>
              <a:ext cx="1077" cy="750"/>
              <a:chOff x="2687" y="2976"/>
              <a:chExt cx="1077" cy="750"/>
            </a:xfrm>
          </p:grpSpPr>
          <p:sp>
            <p:nvSpPr>
              <p:cNvPr id="20492" name="Rectangle 12"/>
              <p:cNvSpPr>
                <a:spLocks noChangeArrowheads="1"/>
              </p:cNvSpPr>
              <p:nvPr/>
            </p:nvSpPr>
            <p:spPr bwMode="auto">
              <a:xfrm>
                <a:off x="2687" y="3149"/>
                <a:ext cx="561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600" i="1" dirty="0">
                    <a:solidFill>
                      <a:srgbClr val="000080"/>
                    </a:solidFill>
                    <a:latin typeface="Arial" pitchFamily="34" charset="0"/>
                  </a:rPr>
                  <a:t>V</a:t>
                </a:r>
                <a:r>
                  <a:rPr lang="en-US" sz="3600" dirty="0">
                    <a:solidFill>
                      <a:srgbClr val="000080"/>
                    </a:solidFill>
                    <a:latin typeface="Arial" pitchFamily="34" charset="0"/>
                  </a:rPr>
                  <a:t> </a:t>
                </a:r>
                <a:r>
                  <a:rPr lang="en-US" sz="3600" dirty="0">
                    <a:solidFill>
                      <a:srgbClr val="000080"/>
                    </a:solidFill>
                    <a:latin typeface="Arial" pitchFamily="34" charset="0"/>
                    <a:sym typeface="Symbol" pitchFamily="18" charset="2"/>
                  </a:rPr>
                  <a:t>=</a:t>
                </a:r>
                <a:endParaRPr lang="en-US" sz="3200" i="1" dirty="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0495" name="Group 15"/>
              <p:cNvGrpSpPr>
                <a:grpSpLocks/>
              </p:cNvGrpSpPr>
              <p:nvPr/>
            </p:nvGrpSpPr>
            <p:grpSpPr bwMode="auto">
              <a:xfrm>
                <a:off x="3312" y="2976"/>
                <a:ext cx="452" cy="750"/>
                <a:chOff x="3371" y="3133"/>
                <a:chExt cx="452" cy="750"/>
              </a:xfrm>
            </p:grpSpPr>
            <p:sp>
              <p:nvSpPr>
                <p:cNvPr id="20493" name="Rectangle 13"/>
                <p:cNvSpPr>
                  <a:spLocks noChangeArrowheads="1"/>
                </p:cNvSpPr>
                <p:nvPr/>
              </p:nvSpPr>
              <p:spPr bwMode="auto">
                <a:xfrm>
                  <a:off x="3371" y="3133"/>
                  <a:ext cx="452" cy="7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3600" i="1">
                      <a:solidFill>
                        <a:srgbClr val="000080"/>
                      </a:solidFill>
                      <a:latin typeface="Arial" pitchFamily="34" charset="0"/>
                    </a:rPr>
                    <a:t>nT</a:t>
                  </a:r>
                </a:p>
                <a:p>
                  <a:pPr algn="ctr"/>
                  <a:r>
                    <a:rPr lang="en-US" sz="3600" i="1">
                      <a:solidFill>
                        <a:srgbClr val="000080"/>
                      </a:solidFill>
                      <a:latin typeface="Arial" pitchFamily="34" charset="0"/>
                    </a:rPr>
                    <a:t>P</a:t>
                  </a:r>
                </a:p>
              </p:txBody>
            </p:sp>
            <p:sp>
              <p:nvSpPr>
                <p:cNvPr id="20494" name="Line 14"/>
                <p:cNvSpPr>
                  <a:spLocks noChangeShapeType="1"/>
                </p:cNvSpPr>
                <p:nvPr/>
              </p:nvSpPr>
              <p:spPr bwMode="auto">
                <a:xfrm>
                  <a:off x="3373" y="3518"/>
                  <a:ext cx="432" cy="0"/>
                </a:xfrm>
                <a:prstGeom prst="line">
                  <a:avLst/>
                </a:prstGeom>
                <a:noFill/>
                <a:ln w="31750">
                  <a:solidFill>
                    <a:srgbClr val="001996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Ideal-Gas Equation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The constant of proportionality is known as </a:t>
            </a:r>
            <a:r>
              <a:rPr lang="en-US" i="1"/>
              <a:t>R</a:t>
            </a:r>
            <a:r>
              <a:rPr lang="en-US"/>
              <a:t>, the gas constant.</a:t>
            </a:r>
            <a:endParaRPr lang="en-US" sz="2800"/>
          </a:p>
        </p:txBody>
      </p:sp>
      <p:pic>
        <p:nvPicPr>
          <p:cNvPr id="25610" name="Picture 10" descr="10_T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27034" b="4066"/>
          <a:stretch>
            <a:fillRect/>
          </a:stretch>
        </p:blipFill>
        <p:spPr>
          <a:xfrm>
            <a:off x="4419600" y="2133600"/>
            <a:ext cx="4267200" cy="2560638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Ideal-Gas Equation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886200" cy="6096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The relationship</a:t>
            </a:r>
            <a:endParaRPr lang="en-US" sz="3600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143000" y="3810000"/>
            <a:ext cx="2736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then becomes</a:t>
            </a:r>
          </a:p>
        </p:txBody>
      </p:sp>
      <p:grpSp>
        <p:nvGrpSpPr>
          <p:cNvPr id="27665" name="Group 17"/>
          <p:cNvGrpSpPr>
            <a:grpSpLocks/>
          </p:cNvGrpSpPr>
          <p:nvPr/>
        </p:nvGrpSpPr>
        <p:grpSpPr bwMode="auto">
          <a:xfrm>
            <a:off x="4419600" y="2133600"/>
            <a:ext cx="1790700" cy="1190625"/>
            <a:chOff x="552" y="1584"/>
            <a:chExt cx="1128" cy="750"/>
          </a:xfrm>
        </p:grpSpPr>
        <p:grpSp>
          <p:nvGrpSpPr>
            <p:cNvPr id="27663" name="Group 15"/>
            <p:cNvGrpSpPr>
              <a:grpSpLocks/>
            </p:cNvGrpSpPr>
            <p:nvPr/>
          </p:nvGrpSpPr>
          <p:grpSpPr bwMode="auto">
            <a:xfrm>
              <a:off x="1225" y="1584"/>
              <a:ext cx="455" cy="750"/>
              <a:chOff x="1225" y="1582"/>
              <a:chExt cx="455" cy="750"/>
            </a:xfrm>
          </p:grpSpPr>
          <p:sp>
            <p:nvSpPr>
              <p:cNvPr id="27660" name="Rectangle 12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>
                    <a:solidFill>
                      <a:srgbClr val="C82E32"/>
                    </a:solidFill>
                    <a:latin typeface="Arial" pitchFamily="34" charset="0"/>
                  </a:rPr>
                  <a:t>nT</a:t>
                </a:r>
              </a:p>
              <a:p>
                <a:pPr algn="ctr"/>
                <a:r>
                  <a:rPr lang="en-US" sz="3600" i="1">
                    <a:solidFill>
                      <a:srgbClr val="C82E32"/>
                    </a:solidFill>
                    <a:latin typeface="Arial" pitchFamily="34" charset="0"/>
                  </a:rPr>
                  <a:t>P</a:t>
                </a:r>
              </a:p>
            </p:txBody>
          </p:sp>
          <p:sp>
            <p:nvSpPr>
              <p:cNvPr id="27661" name="Line 13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552" y="1757"/>
              <a:ext cx="561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 dirty="0">
                  <a:solidFill>
                    <a:srgbClr val="C82E32"/>
                  </a:solidFill>
                  <a:latin typeface="Arial" pitchFamily="34" charset="0"/>
                </a:rPr>
                <a:t>V</a:t>
              </a:r>
              <a:r>
                <a:rPr lang="en-US" sz="3600" dirty="0">
                  <a:solidFill>
                    <a:srgbClr val="C82E32"/>
                  </a:solidFill>
                  <a:latin typeface="Arial" pitchFamily="34" charset="0"/>
                </a:rPr>
                <a:t> </a:t>
              </a:r>
              <a:r>
                <a:rPr lang="en-US" sz="3600" dirty="0" smtClean="0">
                  <a:solidFill>
                    <a:srgbClr val="C82E32"/>
                  </a:solidFill>
                  <a:latin typeface="Arial" pitchFamily="34" charset="0"/>
                  <a:sym typeface="Symbol" pitchFamily="18" charset="2"/>
                </a:rPr>
                <a:t>=</a:t>
              </a:r>
              <a:endParaRPr lang="en-US" sz="3600" dirty="0">
                <a:solidFill>
                  <a:srgbClr val="C82E32"/>
                </a:solidFill>
                <a:latin typeface="Arial" pitchFamily="34" charset="0"/>
              </a:endParaRPr>
            </a:p>
          </p:txBody>
        </p:sp>
      </p:grpSp>
      <p:grpSp>
        <p:nvGrpSpPr>
          <p:cNvPr id="27671" name="Group 23"/>
          <p:cNvGrpSpPr>
            <a:grpSpLocks/>
          </p:cNvGrpSpPr>
          <p:nvPr/>
        </p:nvGrpSpPr>
        <p:grpSpPr bwMode="auto">
          <a:xfrm>
            <a:off x="4683125" y="3581400"/>
            <a:ext cx="2095500" cy="1190625"/>
            <a:chOff x="864" y="2928"/>
            <a:chExt cx="1320" cy="750"/>
          </a:xfrm>
        </p:grpSpPr>
        <p:grpSp>
          <p:nvGrpSpPr>
            <p:cNvPr id="27667" name="Group 19"/>
            <p:cNvGrpSpPr>
              <a:grpSpLocks/>
            </p:cNvGrpSpPr>
            <p:nvPr/>
          </p:nvGrpSpPr>
          <p:grpSpPr bwMode="auto">
            <a:xfrm>
              <a:off x="1729" y="2928"/>
              <a:ext cx="455" cy="750"/>
              <a:chOff x="1225" y="1582"/>
              <a:chExt cx="455" cy="750"/>
            </a:xfrm>
          </p:grpSpPr>
          <p:sp>
            <p:nvSpPr>
              <p:cNvPr id="27668" name="Rectangle 20"/>
              <p:cNvSpPr>
                <a:spLocks noChangeArrowheads="1"/>
              </p:cNvSpPr>
              <p:nvPr/>
            </p:nvSpPr>
            <p:spPr bwMode="auto">
              <a:xfrm>
                <a:off x="1225" y="1582"/>
                <a:ext cx="452" cy="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600" i="1">
                    <a:solidFill>
                      <a:srgbClr val="C82E32"/>
                    </a:solidFill>
                    <a:latin typeface="Arial" pitchFamily="34" charset="0"/>
                  </a:rPr>
                  <a:t>nT</a:t>
                </a:r>
              </a:p>
              <a:p>
                <a:pPr algn="ctr"/>
                <a:r>
                  <a:rPr lang="en-US" sz="3600" i="1">
                    <a:solidFill>
                      <a:srgbClr val="C82E32"/>
                    </a:solidFill>
                    <a:latin typeface="Arial" pitchFamily="34" charset="0"/>
                  </a:rPr>
                  <a:t>P</a:t>
                </a:r>
              </a:p>
            </p:txBody>
          </p:sp>
          <p:sp>
            <p:nvSpPr>
              <p:cNvPr id="27669" name="Line 21"/>
              <p:cNvSpPr>
                <a:spLocks noChangeShapeType="1"/>
              </p:cNvSpPr>
              <p:nvPr/>
            </p:nvSpPr>
            <p:spPr bwMode="auto">
              <a:xfrm>
                <a:off x="1248" y="1968"/>
                <a:ext cx="432" cy="0"/>
              </a:xfrm>
              <a:prstGeom prst="line">
                <a:avLst/>
              </a:prstGeom>
              <a:noFill/>
              <a:ln w="28575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864" y="3101"/>
              <a:ext cx="8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C82E32"/>
                  </a:solidFill>
                  <a:latin typeface="Arial" pitchFamily="34" charset="0"/>
                </a:rPr>
                <a:t>V</a:t>
              </a:r>
              <a:r>
                <a:rPr lang="en-US" sz="3600">
                  <a:solidFill>
                    <a:srgbClr val="C82E32"/>
                  </a:solidFill>
                  <a:latin typeface="Arial" pitchFamily="34" charset="0"/>
                </a:rPr>
                <a:t> </a:t>
              </a:r>
              <a:r>
                <a:rPr lang="en-US" sz="3600">
                  <a:solidFill>
                    <a:srgbClr val="C82E32"/>
                  </a:solidFill>
                  <a:latin typeface="Arial" pitchFamily="34" charset="0"/>
                  <a:sym typeface="Symbol" pitchFamily="18" charset="2"/>
                </a:rPr>
                <a:t>= </a:t>
              </a:r>
              <a:r>
                <a:rPr lang="en-US" sz="3600" i="1">
                  <a:solidFill>
                    <a:srgbClr val="C82E32"/>
                  </a:solidFill>
                  <a:latin typeface="Arial" pitchFamily="34" charset="0"/>
                  <a:sym typeface="Symbol" pitchFamily="18" charset="2"/>
                </a:rPr>
                <a:t>R</a:t>
              </a:r>
              <a:endParaRPr lang="en-US" sz="3600" i="1">
                <a:solidFill>
                  <a:srgbClr val="C82E32"/>
                </a:solidFill>
                <a:latin typeface="Arial" pitchFamily="34" charset="0"/>
              </a:endParaRPr>
            </a:p>
          </p:txBody>
        </p:sp>
      </p:grp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5435600" y="4614863"/>
            <a:ext cx="59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C82E32"/>
                </a:solidFill>
                <a:latin typeface="Arial" pitchFamily="34" charset="0"/>
              </a:rPr>
              <a:t>or</a:t>
            </a: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4419600" y="5410200"/>
            <a:ext cx="26225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i="1">
                <a:solidFill>
                  <a:srgbClr val="000080"/>
                </a:solidFill>
                <a:latin typeface="Arial" pitchFamily="34" charset="0"/>
              </a:rPr>
              <a:t>PV</a:t>
            </a:r>
            <a:r>
              <a:rPr lang="en-US" sz="4400">
                <a:solidFill>
                  <a:srgbClr val="000080"/>
                </a:solidFill>
                <a:latin typeface="Arial" pitchFamily="34" charset="0"/>
              </a:rPr>
              <a:t> = </a:t>
            </a:r>
            <a:r>
              <a:rPr lang="en-US" sz="4400" i="1">
                <a:solidFill>
                  <a:srgbClr val="000080"/>
                </a:solidFill>
                <a:latin typeface="Arial" pitchFamily="34" charset="0"/>
              </a:rPr>
              <a:t>nRT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458200" cy="4648200"/>
          </a:xfrm>
          <a:noFill/>
          <a:ln/>
        </p:spPr>
        <p:txBody>
          <a:bodyPr/>
          <a:lstStyle/>
          <a:p>
            <a:r>
              <a:rPr lang="en-US" sz="2400" dirty="0" smtClean="0"/>
              <a:t>Kr </a:t>
            </a:r>
            <a:r>
              <a:rPr lang="en-US" sz="2400" dirty="0"/>
              <a:t>gas in a 18.5 L cylinder exerts a pressure of 8.61 </a:t>
            </a:r>
            <a:r>
              <a:rPr lang="en-US" sz="2400" dirty="0" err="1"/>
              <a:t>atm</a:t>
            </a:r>
            <a:r>
              <a:rPr lang="en-US" sz="2400" dirty="0"/>
              <a:t> at 24.8ºC What is the mass of Kr?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 </a:t>
            </a:r>
            <a:r>
              <a:rPr lang="en-US" sz="2400" dirty="0"/>
              <a:t>sample of gas has a volume of 4.18 L at 29ºC and 732 </a:t>
            </a:r>
            <a:r>
              <a:rPr lang="en-US" sz="2400" dirty="0" err="1"/>
              <a:t>torr</a:t>
            </a:r>
            <a:r>
              <a:rPr lang="en-US" sz="2400" dirty="0"/>
              <a:t>. What would its volume be at 24.8ºC and 756 </a:t>
            </a:r>
            <a:r>
              <a:rPr lang="en-US" sz="2400" dirty="0" err="1"/>
              <a:t>torr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Mercury can be </a:t>
            </a:r>
            <a:r>
              <a:rPr lang="en-US" sz="2400" dirty="0" smtClean="0"/>
              <a:t>produced </a:t>
            </a:r>
            <a:r>
              <a:rPr lang="en-US" sz="2400" dirty="0"/>
              <a:t>by the following </a:t>
            </a:r>
            <a:r>
              <a:rPr lang="en-US" sz="2400" dirty="0" smtClean="0"/>
              <a:t>decomposition: </a:t>
            </a:r>
          </a:p>
          <a:p>
            <a:r>
              <a:rPr lang="en-US" sz="2400" dirty="0" err="1" smtClean="0"/>
              <a:t>HgO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 </a:t>
            </a:r>
            <a:endParaRPr lang="en-US" sz="2400" dirty="0"/>
          </a:p>
          <a:p>
            <a:r>
              <a:rPr lang="en-US" sz="2400" dirty="0" smtClean="0"/>
              <a:t>What </a:t>
            </a:r>
            <a:r>
              <a:rPr lang="en-US" sz="2400" dirty="0"/>
              <a:t>volume of oxygen gas can be produced from 4.10 g of mercury (II) oxide </a:t>
            </a:r>
            <a:r>
              <a:rPr lang="en-US" sz="2400" dirty="0" smtClean="0"/>
              <a:t>at </a:t>
            </a:r>
            <a:r>
              <a:rPr lang="en-US" sz="2400" dirty="0"/>
              <a:t>400.ºC and 740 </a:t>
            </a:r>
            <a:r>
              <a:rPr lang="en-US" sz="2400" dirty="0" err="1"/>
              <a:t>torr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Gases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Unlike liquids and solids, gases</a:t>
            </a:r>
          </a:p>
          <a:p>
            <a:pPr marL="855663" lvl="1" indent="-398463"/>
            <a:r>
              <a:rPr lang="en-US"/>
              <a:t>expand to fill their containers;</a:t>
            </a:r>
          </a:p>
          <a:p>
            <a:pPr marL="855663" lvl="1" indent="-398463"/>
            <a:r>
              <a:rPr lang="en-US"/>
              <a:t>are highly compressible;</a:t>
            </a:r>
          </a:p>
          <a:p>
            <a:pPr marL="855663" lvl="1" indent="-398463"/>
            <a:r>
              <a:rPr lang="en-US"/>
              <a:t>have extremely low densities.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Densities of Gases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If we divide both sides of the ideal-gas equation by </a:t>
            </a:r>
            <a:r>
              <a:rPr lang="en-US" i="1"/>
              <a:t>V</a:t>
            </a:r>
            <a:r>
              <a:rPr lang="en-US"/>
              <a:t> and by </a:t>
            </a:r>
            <a:r>
              <a:rPr lang="en-US" i="1"/>
              <a:t>RT</a:t>
            </a:r>
            <a:r>
              <a:rPr lang="en-US"/>
              <a:t>, we get</a:t>
            </a:r>
          </a:p>
          <a:p>
            <a:pPr lvl="1" algn="ctr"/>
            <a:endParaRPr lang="en-US" sz="3200">
              <a:solidFill>
                <a:srgbClr val="FF0906"/>
              </a:solidFill>
            </a:endParaRPr>
          </a:p>
          <a:p>
            <a:pPr lvl="1" algn="ctr"/>
            <a:endParaRPr lang="en-US">
              <a:solidFill>
                <a:srgbClr val="FF0906"/>
              </a:solidFill>
            </a:endParaRPr>
          </a:p>
        </p:txBody>
      </p:sp>
      <p:grpSp>
        <p:nvGrpSpPr>
          <p:cNvPr id="28682" name="Group 10"/>
          <p:cNvGrpSpPr>
            <a:grpSpLocks/>
          </p:cNvGrpSpPr>
          <p:nvPr/>
        </p:nvGrpSpPr>
        <p:grpSpPr bwMode="auto">
          <a:xfrm>
            <a:off x="3417888" y="3657600"/>
            <a:ext cx="2308225" cy="1320800"/>
            <a:chOff x="2064" y="2981"/>
            <a:chExt cx="1454" cy="832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2115" y="2981"/>
              <a:ext cx="329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>
                  <a:solidFill>
                    <a:srgbClr val="000080"/>
                  </a:solidFill>
                  <a:latin typeface="Arial" pitchFamily="34" charset="0"/>
                </a:rPr>
                <a:t>n</a:t>
              </a:r>
            </a:p>
            <a:p>
              <a:pPr algn="ctr"/>
              <a:r>
                <a:rPr lang="en-US" sz="40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</a:p>
          </p:txBody>
        </p:sp>
        <p:sp>
          <p:nvSpPr>
            <p:cNvPr id="28678" name="Line 6"/>
            <p:cNvSpPr>
              <a:spLocks noChangeShapeType="1"/>
            </p:cNvSpPr>
            <p:nvPr/>
          </p:nvSpPr>
          <p:spPr bwMode="auto">
            <a:xfrm>
              <a:off x="2064" y="3389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79" name="Rectangle 7"/>
            <p:cNvSpPr>
              <a:spLocks noChangeArrowheads="1"/>
            </p:cNvSpPr>
            <p:nvPr/>
          </p:nvSpPr>
          <p:spPr bwMode="auto">
            <a:xfrm>
              <a:off x="2959" y="2987"/>
              <a:ext cx="543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0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</a:p>
            <a:p>
              <a:pPr algn="ctr"/>
              <a:r>
                <a:rPr lang="en-US" sz="4000" i="1">
                  <a:solidFill>
                    <a:srgbClr val="000080"/>
                  </a:solidFill>
                  <a:latin typeface="Arial" pitchFamily="34" charset="0"/>
                </a:rPr>
                <a:t>RT</a:t>
              </a:r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>
              <a:off x="2942" y="3389"/>
              <a:ext cx="576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2577" y="3168"/>
              <a:ext cx="303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000">
                  <a:solidFill>
                    <a:srgbClr val="000080"/>
                  </a:solidFill>
                  <a:latin typeface="Arial" pitchFamily="34" charset="0"/>
                </a:rPr>
                <a:t>=</a:t>
              </a: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We know that</a:t>
            </a:r>
          </a:p>
          <a:p>
            <a:pPr lvl="1">
              <a:lnSpc>
                <a:spcPct val="90000"/>
              </a:lnSpc>
            </a:pPr>
            <a:r>
              <a:rPr lang="en-US" sz="3200"/>
              <a:t>moles  </a:t>
            </a:r>
            <a:r>
              <a:rPr lang="en-US" sz="3200">
                <a:sym typeface="Symbol" pitchFamily="18" charset="2"/>
              </a:rPr>
              <a:t></a:t>
            </a:r>
            <a:r>
              <a:rPr lang="en-US" sz="3200"/>
              <a:t>  molecular mass = mass</a:t>
            </a:r>
            <a:endParaRPr lang="en-US"/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Densities of Gases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685800" y="3733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So multiplying both sides by the molecular mass (</a:t>
            </a:r>
            <a:r>
              <a:rPr lang="en-US" sz="3200" i="1">
                <a:solidFill>
                  <a:srgbClr val="C82E32"/>
                </a:solidFill>
                <a:latin typeface="Symbol" pitchFamily="18" charset="2"/>
                <a:sym typeface="Symbol" pitchFamily="18" charset="2"/>
              </a:rPr>
              <a:t> </a:t>
            </a:r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) gives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3216275" y="3048000"/>
            <a:ext cx="2711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400" i="1">
                <a:solidFill>
                  <a:srgbClr val="000080"/>
                </a:solidFill>
                <a:latin typeface="Arial" pitchFamily="34" charset="0"/>
              </a:rPr>
              <a:t>n</a:t>
            </a:r>
            <a:r>
              <a:rPr lang="en-US" sz="4400">
                <a:solidFill>
                  <a:srgbClr val="000080"/>
                </a:solidFill>
                <a:latin typeface="Arial" pitchFamily="34" charset="0"/>
              </a:rPr>
              <a:t> </a:t>
            </a:r>
            <a:r>
              <a:rPr lang="en-US" sz="4400">
                <a:solidFill>
                  <a:srgbClr val="000080"/>
                </a:solidFill>
                <a:latin typeface="Arial" pitchFamily="34" charset="0"/>
                <a:sym typeface="Symbol" pitchFamily="18" charset="2"/>
              </a:rPr>
              <a:t> </a:t>
            </a:r>
            <a:r>
              <a:rPr lang="en-US" sz="4400" i="1">
                <a:solidFill>
                  <a:srgbClr val="000080"/>
                </a:solidFill>
                <a:latin typeface="Arial" pitchFamily="34" charset="0"/>
                <a:sym typeface="Symbol" pitchFamily="18" charset="2"/>
              </a:rPr>
              <a:t></a:t>
            </a:r>
            <a:r>
              <a:rPr lang="en-US" sz="4400">
                <a:solidFill>
                  <a:srgbClr val="000080"/>
                </a:solidFill>
                <a:latin typeface="Arial" pitchFamily="34" charset="0"/>
                <a:sym typeface="Symbol" pitchFamily="18" charset="2"/>
              </a:rPr>
              <a:t> = </a:t>
            </a:r>
            <a:r>
              <a:rPr lang="en-US" sz="4400" i="1">
                <a:solidFill>
                  <a:srgbClr val="000080"/>
                </a:solidFill>
                <a:latin typeface="Arial" pitchFamily="34" charset="0"/>
                <a:sym typeface="Symbol" pitchFamily="18" charset="2"/>
              </a:rPr>
              <a:t>m</a:t>
            </a:r>
            <a:endParaRPr lang="en-US" sz="4400" i="1">
              <a:solidFill>
                <a:srgbClr val="000080"/>
              </a:solidFill>
              <a:latin typeface="Arial" pitchFamily="34" charset="0"/>
            </a:endParaRPr>
          </a:p>
        </p:txBody>
      </p:sp>
      <p:grpSp>
        <p:nvGrpSpPr>
          <p:cNvPr id="29714" name="Group 18"/>
          <p:cNvGrpSpPr>
            <a:grpSpLocks/>
          </p:cNvGrpSpPr>
          <p:nvPr/>
        </p:nvGrpSpPr>
        <p:grpSpPr bwMode="auto">
          <a:xfrm>
            <a:off x="3460750" y="4800600"/>
            <a:ext cx="2222500" cy="1436688"/>
            <a:chOff x="3840" y="3034"/>
            <a:chExt cx="1400" cy="905"/>
          </a:xfrm>
        </p:grpSpPr>
        <p:sp>
          <p:nvSpPr>
            <p:cNvPr id="29708" name="Rectangle 12"/>
            <p:cNvSpPr>
              <a:spLocks noChangeArrowheads="1"/>
            </p:cNvSpPr>
            <p:nvPr/>
          </p:nvSpPr>
          <p:spPr bwMode="auto">
            <a:xfrm>
              <a:off x="4576" y="3037"/>
              <a:ext cx="664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  <a:r>
                <a:rPr lang="en-US" sz="4400" i="1">
                  <a:solidFill>
                    <a:srgbClr val="000080"/>
                  </a:solidFill>
                  <a:latin typeface="Symbol" pitchFamily="18" charset="2"/>
                  <a:sym typeface="Symbol" pitchFamily="18" charset="2"/>
                </a:rPr>
                <a:t></a:t>
              </a:r>
              <a:endParaRPr lang="en-US" sz="4400" i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RT</a:t>
              </a:r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4595" y="3485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07" name="Rectangle 11"/>
            <p:cNvSpPr>
              <a:spLocks noChangeArrowheads="1"/>
            </p:cNvSpPr>
            <p:nvPr/>
          </p:nvSpPr>
          <p:spPr bwMode="auto">
            <a:xfrm>
              <a:off x="3851" y="3034"/>
              <a:ext cx="409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m</a:t>
              </a:r>
            </a:p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3840" y="3485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3" name="Rectangle 17"/>
            <p:cNvSpPr>
              <a:spLocks noChangeArrowheads="1"/>
            </p:cNvSpPr>
            <p:nvPr/>
          </p:nvSpPr>
          <p:spPr bwMode="auto">
            <a:xfrm>
              <a:off x="4272" y="3245"/>
              <a:ext cx="32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rgbClr val="000080"/>
                  </a:solidFill>
                  <a:latin typeface="Arial" pitchFamily="34" charset="0"/>
                  <a:sym typeface="Symbol" pitchFamily="18" charset="2"/>
                </a:rPr>
                <a:t>=</a:t>
              </a:r>
              <a:endParaRPr lang="en-US" sz="4400">
                <a:solidFill>
                  <a:srgbClr val="00008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Densities of Gases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139950"/>
            <a:ext cx="5715000" cy="71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Mass </a:t>
            </a:r>
            <a:r>
              <a:rPr lang="en-US" sz="2800">
                <a:sym typeface="Symbol" pitchFamily="18" charset="2"/>
              </a:rPr>
              <a:t> </a:t>
            </a:r>
            <a:r>
              <a:rPr lang="en-US" sz="2800"/>
              <a:t>volume = density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So,</a:t>
            </a:r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381000" y="4267200"/>
            <a:ext cx="7696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/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	Note:  One only needs to know the molecular mass, the pressure, and the temperature to calculate the density of a gas.</a:t>
            </a:r>
          </a:p>
        </p:txBody>
      </p:sp>
      <p:grpSp>
        <p:nvGrpSpPr>
          <p:cNvPr id="30737" name="Group 17"/>
          <p:cNvGrpSpPr>
            <a:grpSpLocks/>
          </p:cNvGrpSpPr>
          <p:nvPr/>
        </p:nvGrpSpPr>
        <p:grpSpPr bwMode="auto">
          <a:xfrm>
            <a:off x="2362200" y="2708275"/>
            <a:ext cx="3213100" cy="1439863"/>
            <a:chOff x="2976" y="1707"/>
            <a:chExt cx="2024" cy="907"/>
          </a:xfrm>
        </p:grpSpPr>
        <p:sp>
          <p:nvSpPr>
            <p:cNvPr id="30731" name="Rectangle 11"/>
            <p:cNvSpPr>
              <a:spLocks noChangeArrowheads="1"/>
            </p:cNvSpPr>
            <p:nvPr/>
          </p:nvSpPr>
          <p:spPr bwMode="auto">
            <a:xfrm>
              <a:off x="4336" y="1712"/>
              <a:ext cx="664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  <a:r>
                <a:rPr lang="en-US" sz="4400" i="1">
                  <a:solidFill>
                    <a:srgbClr val="000080"/>
                  </a:solidFill>
                  <a:latin typeface="Symbol" pitchFamily="18" charset="2"/>
                  <a:sym typeface="Symbol" pitchFamily="18" charset="2"/>
                </a:rPr>
                <a:t></a:t>
              </a:r>
              <a:endParaRPr lang="en-US" sz="4400" i="1">
                <a:solidFill>
                  <a:srgbClr val="000080"/>
                </a:solidFill>
                <a:latin typeface="Arial" pitchFamily="34" charset="0"/>
              </a:endParaRPr>
            </a:p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RT</a:t>
              </a:r>
            </a:p>
          </p:txBody>
        </p:sp>
        <p:sp>
          <p:nvSpPr>
            <p:cNvPr id="30732" name="Line 12"/>
            <p:cNvSpPr>
              <a:spLocks noChangeShapeType="1"/>
            </p:cNvSpPr>
            <p:nvPr/>
          </p:nvSpPr>
          <p:spPr bwMode="auto">
            <a:xfrm>
              <a:off x="4355" y="2160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3" name="Rectangle 13"/>
            <p:cNvSpPr>
              <a:spLocks noChangeArrowheads="1"/>
            </p:cNvSpPr>
            <p:nvPr/>
          </p:nvSpPr>
          <p:spPr bwMode="auto">
            <a:xfrm>
              <a:off x="3611" y="1707"/>
              <a:ext cx="409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m</a:t>
              </a:r>
            </a:p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</a:p>
          </p:txBody>
        </p:sp>
        <p:sp>
          <p:nvSpPr>
            <p:cNvPr id="30734" name="Line 14"/>
            <p:cNvSpPr>
              <a:spLocks noChangeShapeType="1"/>
            </p:cNvSpPr>
            <p:nvPr/>
          </p:nvSpPr>
          <p:spPr bwMode="auto">
            <a:xfrm>
              <a:off x="3600" y="2160"/>
              <a:ext cx="432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5" name="Rectangle 15"/>
            <p:cNvSpPr>
              <a:spLocks noChangeArrowheads="1"/>
            </p:cNvSpPr>
            <p:nvPr/>
          </p:nvSpPr>
          <p:spPr bwMode="auto">
            <a:xfrm>
              <a:off x="4032" y="1920"/>
              <a:ext cx="32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rgbClr val="000080"/>
                  </a:solidFill>
                  <a:latin typeface="Arial" pitchFamily="34" charset="0"/>
                  <a:sym typeface="Symbol" pitchFamily="18" charset="2"/>
                </a:rPr>
                <a:t>=</a:t>
              </a:r>
              <a:endParaRPr lang="en-US" sz="44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30736" name="Rectangle 16"/>
            <p:cNvSpPr>
              <a:spLocks noChangeArrowheads="1"/>
            </p:cNvSpPr>
            <p:nvPr/>
          </p:nvSpPr>
          <p:spPr bwMode="auto">
            <a:xfrm>
              <a:off x="2976" y="1918"/>
              <a:ext cx="61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000080"/>
                  </a:solidFill>
                  <a:latin typeface="Arial" pitchFamily="34" charset="0"/>
                  <a:sym typeface="Symbol" pitchFamily="18" charset="2"/>
                </a:rPr>
                <a:t>d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  <a:sym typeface="Symbol" pitchFamily="18" charset="2"/>
                </a:rPr>
                <a:t> =</a:t>
              </a:r>
              <a:endParaRPr lang="en-US" sz="4400">
                <a:solidFill>
                  <a:srgbClr val="00008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Molecular Mass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1524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/>
              <a:t>	We can manipulate the density equation to enable us to find the molecular mass of a gas: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3629025" y="4360863"/>
            <a:ext cx="18780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Becomes</a:t>
            </a:r>
            <a:endParaRPr lang="en-US" sz="3600">
              <a:solidFill>
                <a:srgbClr val="C82E32"/>
              </a:solidFill>
              <a:latin typeface="Arial" pitchFamily="34" charset="0"/>
            </a:endParaRPr>
          </a:p>
        </p:txBody>
      </p:sp>
      <p:grpSp>
        <p:nvGrpSpPr>
          <p:cNvPr id="31760" name="Group 16"/>
          <p:cNvGrpSpPr>
            <a:grpSpLocks/>
          </p:cNvGrpSpPr>
          <p:nvPr/>
        </p:nvGrpSpPr>
        <p:grpSpPr bwMode="auto">
          <a:xfrm>
            <a:off x="3276600" y="3048000"/>
            <a:ext cx="2055813" cy="1431925"/>
            <a:chOff x="1161" y="2501"/>
            <a:chExt cx="1295" cy="902"/>
          </a:xfrm>
        </p:grpSpPr>
        <p:sp>
          <p:nvSpPr>
            <p:cNvPr id="31754" name="Line 10"/>
            <p:cNvSpPr>
              <a:spLocks noChangeShapeType="1"/>
            </p:cNvSpPr>
            <p:nvPr/>
          </p:nvSpPr>
          <p:spPr bwMode="auto">
            <a:xfrm>
              <a:off x="1811" y="294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59" name="Group 15"/>
            <p:cNvGrpSpPr>
              <a:grpSpLocks/>
            </p:cNvGrpSpPr>
            <p:nvPr/>
          </p:nvGrpSpPr>
          <p:grpSpPr bwMode="auto">
            <a:xfrm>
              <a:off x="1161" y="2501"/>
              <a:ext cx="1295" cy="902"/>
              <a:chOff x="1161" y="2501"/>
              <a:chExt cx="1295" cy="902"/>
            </a:xfrm>
          </p:grpSpPr>
          <p:sp>
            <p:nvSpPr>
              <p:cNvPr id="31753" name="Rectangle 9"/>
              <p:cNvSpPr>
                <a:spLocks noChangeArrowheads="1"/>
              </p:cNvSpPr>
              <p:nvPr/>
            </p:nvSpPr>
            <p:spPr bwMode="auto">
              <a:xfrm>
                <a:off x="1792" y="2501"/>
                <a:ext cx="664" cy="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</a:rPr>
                  <a:t>P</a:t>
                </a:r>
                <a:r>
                  <a:rPr lang="en-US" sz="4400" i="1">
                    <a:solidFill>
                      <a:srgbClr val="000080"/>
                    </a:solidFill>
                    <a:latin typeface="Symbol" pitchFamily="18" charset="2"/>
                    <a:sym typeface="Symbol" pitchFamily="18" charset="2"/>
                  </a:rPr>
                  <a:t></a:t>
                </a:r>
                <a:endParaRPr lang="en-US" sz="4400" i="1">
                  <a:solidFill>
                    <a:srgbClr val="000080"/>
                  </a:solidFill>
                  <a:latin typeface="Arial" pitchFamily="34" charset="0"/>
                </a:endParaRPr>
              </a:p>
              <a:p>
                <a:pPr algn="ctr"/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</a:rPr>
                  <a:t>RT</a:t>
                </a:r>
              </a:p>
            </p:txBody>
          </p:sp>
          <p:sp>
            <p:nvSpPr>
              <p:cNvPr id="31758" name="Rectangle 14"/>
              <p:cNvSpPr>
                <a:spLocks noChangeArrowheads="1"/>
              </p:cNvSpPr>
              <p:nvPr/>
            </p:nvSpPr>
            <p:spPr bwMode="auto">
              <a:xfrm>
                <a:off x="1161" y="2707"/>
                <a:ext cx="61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  <a:sym typeface="Symbol" pitchFamily="18" charset="2"/>
                  </a:rPr>
                  <a:t>d</a:t>
                </a:r>
                <a:r>
                  <a:rPr lang="en-US" sz="4400">
                    <a:solidFill>
                      <a:srgbClr val="000080"/>
                    </a:solidFill>
                    <a:latin typeface="Arial" pitchFamily="34" charset="0"/>
                    <a:sym typeface="Symbol" pitchFamily="18" charset="2"/>
                  </a:rPr>
                  <a:t> =</a:t>
                </a:r>
                <a:endParaRPr lang="en-US" sz="44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</p:grpSp>
      </p:grpSp>
      <p:grpSp>
        <p:nvGrpSpPr>
          <p:cNvPr id="31767" name="Group 23"/>
          <p:cNvGrpSpPr>
            <a:grpSpLocks/>
          </p:cNvGrpSpPr>
          <p:nvPr/>
        </p:nvGrpSpPr>
        <p:grpSpPr bwMode="auto">
          <a:xfrm>
            <a:off x="3379788" y="4953000"/>
            <a:ext cx="2382837" cy="1431925"/>
            <a:chOff x="3792" y="2510"/>
            <a:chExt cx="1501" cy="902"/>
          </a:xfrm>
        </p:grpSpPr>
        <p:sp>
          <p:nvSpPr>
            <p:cNvPr id="31762" name="Line 18"/>
            <p:cNvSpPr>
              <a:spLocks noChangeShapeType="1"/>
            </p:cNvSpPr>
            <p:nvPr/>
          </p:nvSpPr>
          <p:spPr bwMode="auto">
            <a:xfrm>
              <a:off x="4590" y="2969"/>
              <a:ext cx="62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4" name="Rectangle 20"/>
            <p:cNvSpPr>
              <a:spLocks noChangeArrowheads="1"/>
            </p:cNvSpPr>
            <p:nvPr/>
          </p:nvSpPr>
          <p:spPr bwMode="auto">
            <a:xfrm>
              <a:off x="4512" y="2510"/>
              <a:ext cx="781" cy="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dRT</a:t>
              </a:r>
            </a:p>
            <a:p>
              <a:pPr algn="ctr"/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</a:p>
          </p:txBody>
        </p:sp>
        <p:sp>
          <p:nvSpPr>
            <p:cNvPr id="31765" name="Rectangle 21"/>
            <p:cNvSpPr>
              <a:spLocks noChangeArrowheads="1"/>
            </p:cNvSpPr>
            <p:nvPr/>
          </p:nvSpPr>
          <p:spPr bwMode="auto">
            <a:xfrm>
              <a:off x="3792" y="2752"/>
              <a:ext cx="732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000080"/>
                  </a:solidFill>
                  <a:latin typeface="Symbol" pitchFamily="18" charset="2"/>
                  <a:sym typeface="Symbol" pitchFamily="18" charset="2"/>
                </a:rPr>
                <a:t>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  <a:sym typeface="Symbol" pitchFamily="18" charset="2"/>
                </a:rPr>
                <a:t> =</a:t>
              </a:r>
              <a:endParaRPr lang="en-US" sz="4400">
                <a:solidFill>
                  <a:srgbClr val="00008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458200" cy="4953000"/>
          </a:xfrm>
          <a:noFill/>
          <a:ln/>
        </p:spPr>
        <p:txBody>
          <a:bodyPr/>
          <a:lstStyle/>
          <a:p>
            <a:r>
              <a:rPr lang="en-US" sz="2400" dirty="0" smtClean="0"/>
              <a:t>Complete and balance the following equation</a:t>
            </a:r>
            <a:r>
              <a:rPr lang="en-US" sz="2400" dirty="0"/>
              <a:t>:</a:t>
            </a:r>
            <a:endParaRPr lang="en-US" sz="2400" dirty="0">
              <a:solidFill>
                <a:srgbClr val="FF0906"/>
              </a:solidFill>
            </a:endParaRPr>
          </a:p>
          <a:p>
            <a:r>
              <a:rPr lang="en-US" sz="2400" dirty="0" smtClean="0"/>
              <a:t>NaHCO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</a:t>
            </a:r>
            <a:r>
              <a:rPr lang="en-US" sz="2400" dirty="0" err="1" smtClean="0"/>
              <a:t>HCl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endParaRPr lang="en-US" sz="2400" dirty="0" smtClean="0"/>
          </a:p>
          <a:p>
            <a:r>
              <a:rPr lang="en-US" sz="2400" dirty="0" smtClean="0"/>
              <a:t>calculate </a:t>
            </a:r>
            <a:r>
              <a:rPr lang="en-US" sz="2400" dirty="0"/>
              <a:t>the mass of sodium hydrogen carbonate necessary to produce </a:t>
            </a:r>
            <a:r>
              <a:rPr lang="en-US" sz="2400" dirty="0" smtClean="0"/>
              <a:t>2.87-L </a:t>
            </a:r>
            <a:r>
              <a:rPr lang="en-US" sz="2400" dirty="0"/>
              <a:t>of carbon dioxide at 25ºC and 2.00 atm.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If  </a:t>
            </a:r>
            <a:r>
              <a:rPr lang="en-US" sz="2400" dirty="0"/>
              <a:t>27 L of gas are produced at 26ºC and 745 </a:t>
            </a:r>
            <a:r>
              <a:rPr lang="en-US" sz="2400" dirty="0" err="1"/>
              <a:t>torr</a:t>
            </a:r>
            <a:r>
              <a:rPr lang="en-US" sz="2400" dirty="0"/>
              <a:t> when </a:t>
            </a:r>
            <a:r>
              <a:rPr lang="en-US" sz="2400" dirty="0" smtClean="0"/>
              <a:t>2.6-L </a:t>
            </a:r>
            <a:r>
              <a:rPr lang="en-US" sz="2400" dirty="0"/>
              <a:t>of </a:t>
            </a:r>
            <a:r>
              <a:rPr lang="en-US" sz="2400" dirty="0" err="1"/>
              <a:t>HCl</a:t>
            </a:r>
            <a:r>
              <a:rPr lang="en-US" sz="2400" dirty="0"/>
              <a:t> are added what is the concentration of </a:t>
            </a:r>
            <a:r>
              <a:rPr lang="en-US" sz="2400" dirty="0" err="1"/>
              <a:t>HCl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Consider the following reaction				</a:t>
            </a:r>
            <a:endParaRPr lang="en-US" sz="2400" dirty="0" smtClean="0"/>
          </a:p>
          <a:p>
            <a:r>
              <a:rPr lang="en-US" sz="2400" dirty="0" smtClean="0"/>
              <a:t>NH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+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NO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 + H</a:t>
            </a:r>
            <a:r>
              <a:rPr lang="en-US" sz="2400" baseline="-25000" dirty="0" smtClean="0">
                <a:sym typeface="Wingdings" pitchFamily="2" charset="2"/>
              </a:rPr>
              <a:t>2</a:t>
            </a:r>
            <a:r>
              <a:rPr lang="en-US" sz="2400" dirty="0" smtClean="0">
                <a:sym typeface="Wingdings" pitchFamily="2" charset="2"/>
              </a:rPr>
              <a:t>O  (balance first!)</a:t>
            </a:r>
            <a:endParaRPr lang="en-US" sz="2400" dirty="0"/>
          </a:p>
          <a:p>
            <a:r>
              <a:rPr lang="en-US" sz="2400" dirty="0" smtClean="0"/>
              <a:t>What </a:t>
            </a:r>
            <a:r>
              <a:rPr lang="en-US" sz="2400" dirty="0"/>
              <a:t>volume of </a:t>
            </a:r>
            <a:r>
              <a:rPr lang="en-US" sz="2400" dirty="0" smtClean="0"/>
              <a:t>NO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at 1.0 </a:t>
            </a:r>
            <a:r>
              <a:rPr lang="en-US" sz="2400" dirty="0" err="1"/>
              <a:t>atm</a:t>
            </a:r>
            <a:r>
              <a:rPr lang="en-US" sz="2400" dirty="0"/>
              <a:t> and 1000.ºC can be produced from 10.0 L of NH</a:t>
            </a:r>
            <a:r>
              <a:rPr lang="en-US" sz="2400" baseline="-25000" dirty="0"/>
              <a:t>3</a:t>
            </a:r>
            <a:r>
              <a:rPr lang="en-US" sz="2400" dirty="0"/>
              <a:t> and excess O</a:t>
            </a:r>
            <a:r>
              <a:rPr lang="en-US" sz="2400" baseline="-25000" dirty="0"/>
              <a:t>2</a:t>
            </a:r>
            <a:r>
              <a:rPr lang="en-US" sz="2400" dirty="0"/>
              <a:t> at the same temperature and pressure?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What </a:t>
            </a:r>
            <a:r>
              <a:rPr lang="en-US" sz="2400" dirty="0"/>
              <a:t>volume of O</a:t>
            </a:r>
            <a:r>
              <a:rPr lang="en-US" sz="2400" baseline="-25000" dirty="0"/>
              <a:t>2</a:t>
            </a:r>
            <a:r>
              <a:rPr lang="en-US" sz="2400" dirty="0"/>
              <a:t> measured at STP will be consumed when 10.0 kg NH</a:t>
            </a:r>
            <a:r>
              <a:rPr lang="en-US" sz="2400" baseline="-25000" dirty="0"/>
              <a:t>3</a:t>
            </a:r>
            <a:r>
              <a:rPr lang="en-US" sz="2400" dirty="0"/>
              <a:t> is reacted?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Dalton’s Law of</a:t>
            </a:r>
            <a:br>
              <a:rPr lang="en-US"/>
            </a:br>
            <a:r>
              <a:rPr lang="en-US"/>
              <a:t>Partial Pressures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057400"/>
          </a:xfrm>
        </p:spPr>
        <p:txBody>
          <a:bodyPr/>
          <a:lstStyle/>
          <a:p>
            <a:r>
              <a:rPr lang="en-US"/>
              <a:t>The total pressure of a mixture of gases equals the sum of the pressures that each would exert if it were present alone.</a:t>
            </a:r>
            <a:endParaRPr lang="en-US" sz="4400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85800" y="41910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In other words,</a:t>
            </a:r>
          </a:p>
          <a:p>
            <a:pPr marL="1428750" lvl="3" indent="-228600" eaLnBrk="1" hangingPunct="1">
              <a:spcBef>
                <a:spcPct val="20000"/>
              </a:spcBef>
            </a:pPr>
            <a:r>
              <a:rPr lang="en-US" sz="3200" i="1">
                <a:solidFill>
                  <a:srgbClr val="000080"/>
                </a:solidFill>
                <a:latin typeface="Arial" pitchFamily="34" charset="0"/>
              </a:rPr>
              <a:t>P</a:t>
            </a:r>
            <a:r>
              <a:rPr lang="en-US" sz="3200" baseline="-25000">
                <a:solidFill>
                  <a:srgbClr val="000080"/>
                </a:solidFill>
                <a:latin typeface="Arial" pitchFamily="34" charset="0"/>
              </a:rPr>
              <a:t>total</a:t>
            </a:r>
            <a:r>
              <a:rPr lang="en-US" sz="3200">
                <a:solidFill>
                  <a:srgbClr val="000080"/>
                </a:solidFill>
                <a:latin typeface="Arial" pitchFamily="34" charset="0"/>
              </a:rPr>
              <a:t> = </a:t>
            </a:r>
            <a:r>
              <a:rPr lang="en-US" sz="3200" i="1">
                <a:solidFill>
                  <a:srgbClr val="000080"/>
                </a:solidFill>
                <a:latin typeface="Arial" pitchFamily="34" charset="0"/>
              </a:rPr>
              <a:t>P</a:t>
            </a:r>
            <a:r>
              <a:rPr lang="en-US" sz="3200" baseline="-25000">
                <a:solidFill>
                  <a:srgbClr val="000080"/>
                </a:solidFill>
                <a:latin typeface="Arial" pitchFamily="34" charset="0"/>
              </a:rPr>
              <a:t>1</a:t>
            </a:r>
            <a:r>
              <a:rPr lang="en-US" sz="3200">
                <a:solidFill>
                  <a:srgbClr val="000080"/>
                </a:solidFill>
                <a:latin typeface="Arial" pitchFamily="34" charset="0"/>
              </a:rPr>
              <a:t> + </a:t>
            </a:r>
            <a:r>
              <a:rPr lang="en-US" sz="3200" i="1">
                <a:solidFill>
                  <a:srgbClr val="000080"/>
                </a:solidFill>
                <a:latin typeface="Arial" pitchFamily="34" charset="0"/>
              </a:rPr>
              <a:t>P</a:t>
            </a:r>
            <a:r>
              <a:rPr lang="en-US" sz="3200" baseline="-25000">
                <a:solidFill>
                  <a:srgbClr val="000080"/>
                </a:solidFill>
                <a:latin typeface="Arial" pitchFamily="34" charset="0"/>
              </a:rPr>
              <a:t>2</a:t>
            </a:r>
            <a:r>
              <a:rPr lang="en-US" sz="3200">
                <a:solidFill>
                  <a:srgbClr val="000080"/>
                </a:solidFill>
                <a:latin typeface="Arial" pitchFamily="34" charset="0"/>
              </a:rPr>
              <a:t> + </a:t>
            </a:r>
            <a:r>
              <a:rPr lang="en-US" sz="3200" i="1">
                <a:solidFill>
                  <a:srgbClr val="000080"/>
                </a:solidFill>
                <a:latin typeface="Arial" pitchFamily="34" charset="0"/>
              </a:rPr>
              <a:t>P</a:t>
            </a:r>
            <a:r>
              <a:rPr lang="en-US" sz="3200" baseline="-25000">
                <a:solidFill>
                  <a:srgbClr val="000080"/>
                </a:solidFill>
                <a:latin typeface="Arial" pitchFamily="34" charset="0"/>
              </a:rPr>
              <a:t>3</a:t>
            </a:r>
            <a:r>
              <a:rPr lang="en-US" sz="3200">
                <a:solidFill>
                  <a:srgbClr val="000080"/>
                </a:solidFill>
                <a:latin typeface="Arial" pitchFamily="34" charset="0"/>
              </a:rPr>
              <a:t> + …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Partial Pressures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4114800"/>
            <a:ext cx="7772400" cy="1219200"/>
          </a:xfrm>
        </p:spPr>
        <p:txBody>
          <a:bodyPr/>
          <a:lstStyle/>
          <a:p>
            <a:r>
              <a:rPr lang="en-US" sz="2800"/>
              <a:t>When one collects a gas over water, there is water vapor mixed in with the gas.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685800" y="51054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rgbClr val="C82E32"/>
                </a:solidFill>
                <a:latin typeface="Arial" pitchFamily="34" charset="0"/>
              </a:rPr>
              <a:t>To find only the pressure of the desired gas, one must subtract the vapor pressure of water from the total pressure.</a:t>
            </a:r>
          </a:p>
        </p:txBody>
      </p:sp>
      <p:pic>
        <p:nvPicPr>
          <p:cNvPr id="37898" name="Picture 10" descr="10_1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15398"/>
          <a:stretch>
            <a:fillRect/>
          </a:stretch>
        </p:blipFill>
        <p:spPr>
          <a:xfrm>
            <a:off x="1314450" y="1524000"/>
            <a:ext cx="6518275" cy="2287588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The partial pressure of nitrogen in air is 592 </a:t>
            </a:r>
            <a:r>
              <a:rPr lang="en-US" sz="2400" dirty="0" err="1"/>
              <a:t>torr</a:t>
            </a:r>
            <a:r>
              <a:rPr lang="en-US" sz="2400" dirty="0"/>
              <a:t>. Air pressure is 752 </a:t>
            </a:r>
            <a:r>
              <a:rPr lang="en-US" sz="2400" dirty="0" err="1"/>
              <a:t>torr</a:t>
            </a:r>
            <a:r>
              <a:rPr lang="en-US" sz="2400" dirty="0"/>
              <a:t>, what is the mole fraction of nitrogen?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What </a:t>
            </a:r>
            <a:r>
              <a:rPr lang="en-US" sz="2400" dirty="0"/>
              <a:t>is the partial pressure  of nitrogen if the container holding the air is compressed to 5.25 </a:t>
            </a:r>
            <a:r>
              <a:rPr lang="en-US" sz="2400" dirty="0" err="1"/>
              <a:t>atm</a:t>
            </a:r>
            <a:r>
              <a:rPr lang="en-US" sz="2400" dirty="0"/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5568950" y="2444750"/>
            <a:ext cx="1282700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3054350" y="2444750"/>
            <a:ext cx="1282700" cy="2159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73733" name="Oval 5"/>
          <p:cNvSpPr>
            <a:spLocks noChangeArrowheads="1"/>
          </p:cNvSpPr>
          <p:nvPr/>
        </p:nvSpPr>
        <p:spPr bwMode="auto">
          <a:xfrm>
            <a:off x="920750" y="1454150"/>
            <a:ext cx="2197100" cy="21209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4" name="Oval 6"/>
          <p:cNvSpPr>
            <a:spLocks noChangeArrowheads="1"/>
          </p:cNvSpPr>
          <p:nvPr/>
        </p:nvSpPr>
        <p:spPr bwMode="auto">
          <a:xfrm>
            <a:off x="4273550" y="1835150"/>
            <a:ext cx="1435100" cy="14351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5" name="Oval 7"/>
          <p:cNvSpPr>
            <a:spLocks noChangeArrowheads="1"/>
          </p:cNvSpPr>
          <p:nvPr/>
        </p:nvSpPr>
        <p:spPr bwMode="auto">
          <a:xfrm>
            <a:off x="6711950" y="1606550"/>
            <a:ext cx="1739900" cy="1816100"/>
          </a:xfrm>
          <a:prstGeom prst="ellipse">
            <a:avLst/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6" name="Rectangle 8"/>
          <p:cNvSpPr>
            <a:spLocks noChangeArrowheads="1"/>
          </p:cNvSpPr>
          <p:nvPr/>
        </p:nvSpPr>
        <p:spPr bwMode="auto">
          <a:xfrm>
            <a:off x="3048000" y="2457450"/>
            <a:ext cx="4095750" cy="1905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737" name="Line 9"/>
          <p:cNvSpPr>
            <a:spLocks noChangeShapeType="1"/>
          </p:cNvSpPr>
          <p:nvPr/>
        </p:nvSpPr>
        <p:spPr bwMode="auto">
          <a:xfrm>
            <a:off x="5868988" y="2211388"/>
            <a:ext cx="531812" cy="6842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8" name="Line 10"/>
          <p:cNvSpPr>
            <a:spLocks noChangeShapeType="1"/>
          </p:cNvSpPr>
          <p:nvPr/>
        </p:nvSpPr>
        <p:spPr bwMode="auto">
          <a:xfrm flipV="1">
            <a:off x="5868988" y="2211388"/>
            <a:ext cx="531812" cy="6842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39" name="Line 11"/>
          <p:cNvSpPr>
            <a:spLocks noChangeShapeType="1"/>
          </p:cNvSpPr>
          <p:nvPr/>
        </p:nvSpPr>
        <p:spPr bwMode="auto">
          <a:xfrm>
            <a:off x="3430588" y="2211388"/>
            <a:ext cx="531812" cy="6842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0" name="Line 12"/>
          <p:cNvSpPr>
            <a:spLocks noChangeShapeType="1"/>
          </p:cNvSpPr>
          <p:nvPr/>
        </p:nvSpPr>
        <p:spPr bwMode="auto">
          <a:xfrm flipV="1">
            <a:off x="3430588" y="2211388"/>
            <a:ext cx="531812" cy="684212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741" name="Rectangle 13"/>
          <p:cNvSpPr>
            <a:spLocks noChangeArrowheads="1"/>
          </p:cNvSpPr>
          <p:nvPr/>
        </p:nvSpPr>
        <p:spPr bwMode="auto">
          <a:xfrm>
            <a:off x="6918325" y="1979613"/>
            <a:ext cx="1403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>
                <a:solidFill>
                  <a:schemeClr val="bg2"/>
                </a:solidFill>
              </a:rPr>
              <a:t>3.50 L</a:t>
            </a:r>
          </a:p>
          <a:p>
            <a:r>
              <a:rPr lang="en-US" sz="3600" b="1">
                <a:solidFill>
                  <a:schemeClr val="bg2"/>
                </a:solidFill>
              </a:rPr>
              <a:t>   O</a:t>
            </a:r>
            <a:r>
              <a:rPr lang="en-US" sz="4400" b="1" baseline="-2500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73742" name="Rectangle 14"/>
          <p:cNvSpPr>
            <a:spLocks noChangeArrowheads="1"/>
          </p:cNvSpPr>
          <p:nvPr/>
        </p:nvSpPr>
        <p:spPr bwMode="auto">
          <a:xfrm>
            <a:off x="4327525" y="1979613"/>
            <a:ext cx="1403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>
                <a:solidFill>
                  <a:schemeClr val="bg2"/>
                </a:solidFill>
              </a:rPr>
              <a:t>1.50 L</a:t>
            </a:r>
          </a:p>
          <a:p>
            <a:r>
              <a:rPr lang="en-US" sz="3600" b="1">
                <a:solidFill>
                  <a:schemeClr val="bg2"/>
                </a:solidFill>
              </a:rPr>
              <a:t>   N</a:t>
            </a:r>
            <a:r>
              <a:rPr lang="en-US" sz="4400" b="1" baseline="-25000">
                <a:solidFill>
                  <a:schemeClr val="bg2"/>
                </a:solidFill>
              </a:rPr>
              <a:t>2</a:t>
            </a:r>
          </a:p>
        </p:txBody>
      </p:sp>
      <p:sp>
        <p:nvSpPr>
          <p:cNvPr id="73743" name="Rectangle 15"/>
          <p:cNvSpPr>
            <a:spLocks noChangeArrowheads="1"/>
          </p:cNvSpPr>
          <p:nvPr/>
        </p:nvSpPr>
        <p:spPr bwMode="auto">
          <a:xfrm>
            <a:off x="1050925" y="3579813"/>
            <a:ext cx="186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/>
              <a:t>2.70 atm</a:t>
            </a:r>
          </a:p>
        </p:txBody>
      </p:sp>
      <p:sp>
        <p:nvSpPr>
          <p:cNvPr id="7374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838200" y="4267200"/>
            <a:ext cx="8001000" cy="1371600"/>
          </a:xfrm>
          <a:noFill/>
          <a:ln/>
        </p:spPr>
        <p:txBody>
          <a:bodyPr/>
          <a:lstStyle/>
          <a:p>
            <a:r>
              <a:rPr lang="en-US" sz="2400" dirty="0"/>
              <a:t>When these valves are opened, what is each partial pressure and the total  pressure?</a:t>
            </a:r>
          </a:p>
        </p:txBody>
      </p:sp>
      <p:sp>
        <p:nvSpPr>
          <p:cNvPr id="73745" name="Rectangle 17"/>
          <p:cNvSpPr>
            <a:spLocks noChangeArrowheads="1"/>
          </p:cNvSpPr>
          <p:nvPr/>
        </p:nvSpPr>
        <p:spPr bwMode="auto">
          <a:xfrm>
            <a:off x="1355725" y="1979613"/>
            <a:ext cx="14033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4.00 L</a:t>
            </a:r>
          </a:p>
          <a:p>
            <a:r>
              <a:rPr lang="en-US" sz="3600" b="1" dirty="0">
                <a:solidFill>
                  <a:schemeClr val="bg2"/>
                </a:solidFill>
              </a:rPr>
              <a:t>   CH</a:t>
            </a:r>
            <a:r>
              <a:rPr lang="en-US" sz="4400" b="1" baseline="-25000" dirty="0">
                <a:solidFill>
                  <a:schemeClr val="bg2"/>
                </a:solidFill>
              </a:rPr>
              <a:t>4</a:t>
            </a:r>
          </a:p>
        </p:txBody>
      </p:sp>
      <p:sp>
        <p:nvSpPr>
          <p:cNvPr id="73746" name="Rectangle 18"/>
          <p:cNvSpPr>
            <a:spLocks noChangeArrowheads="1"/>
          </p:cNvSpPr>
          <p:nvPr/>
        </p:nvSpPr>
        <p:spPr bwMode="auto">
          <a:xfrm>
            <a:off x="4098925" y="3579813"/>
            <a:ext cx="1860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/>
              <a:t>4.58 atm</a:t>
            </a:r>
          </a:p>
        </p:txBody>
      </p:sp>
      <p:sp>
        <p:nvSpPr>
          <p:cNvPr id="73747" name="Rectangle 19"/>
          <p:cNvSpPr>
            <a:spLocks noChangeArrowheads="1"/>
          </p:cNvSpPr>
          <p:nvPr/>
        </p:nvSpPr>
        <p:spPr bwMode="auto">
          <a:xfrm>
            <a:off x="6689725" y="3503613"/>
            <a:ext cx="2089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r>
              <a:rPr lang="en-US" sz="3600" b="1"/>
              <a:t>0.752 atm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129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Pressure is the amount of force applied to an area.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Pressure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685800" y="4343400"/>
            <a:ext cx="3581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800">
                <a:solidFill>
                  <a:srgbClr val="C82E32"/>
                </a:solidFill>
                <a:latin typeface="Arial" pitchFamily="34" charset="0"/>
              </a:rPr>
              <a:t>Atmospheric pressure is the weight of air per unit of area.</a:t>
            </a: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2800">
              <a:solidFill>
                <a:srgbClr val="C82E32"/>
              </a:solidFill>
              <a:latin typeface="Arial" pitchFamily="34" charset="0"/>
            </a:endParaRPr>
          </a:p>
        </p:txBody>
      </p:sp>
      <p:grpSp>
        <p:nvGrpSpPr>
          <p:cNvPr id="4116" name="Group 20"/>
          <p:cNvGrpSpPr>
            <a:grpSpLocks/>
          </p:cNvGrpSpPr>
          <p:nvPr/>
        </p:nvGrpSpPr>
        <p:grpSpPr bwMode="auto">
          <a:xfrm>
            <a:off x="1447800" y="3200400"/>
            <a:ext cx="1543050" cy="1190625"/>
            <a:chOff x="912" y="2016"/>
            <a:chExt cx="972" cy="750"/>
          </a:xfrm>
        </p:grpSpPr>
        <p:sp>
          <p:nvSpPr>
            <p:cNvPr id="4111" name="Rectangle 15"/>
            <p:cNvSpPr>
              <a:spLocks noChangeArrowheads="1"/>
            </p:cNvSpPr>
            <p:nvPr/>
          </p:nvSpPr>
          <p:spPr bwMode="auto">
            <a:xfrm>
              <a:off x="912" y="2178"/>
              <a:ext cx="55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  <a:r>
                <a:rPr lang="en-US" sz="3600">
                  <a:solidFill>
                    <a:srgbClr val="000080"/>
                  </a:solidFill>
                  <a:latin typeface="Arial" pitchFamily="34" charset="0"/>
                </a:rPr>
                <a:t> =</a:t>
              </a:r>
              <a:endParaRPr lang="en-US" sz="4000">
                <a:solidFill>
                  <a:srgbClr val="000080"/>
                </a:solidFill>
                <a:latin typeface="Arial" pitchFamily="34" charset="0"/>
              </a:endParaRPr>
            </a:p>
          </p:txBody>
        </p:sp>
        <p:sp>
          <p:nvSpPr>
            <p:cNvPr id="4112" name="Rectangle 16"/>
            <p:cNvSpPr>
              <a:spLocks noChangeArrowheads="1"/>
            </p:cNvSpPr>
            <p:nvPr/>
          </p:nvSpPr>
          <p:spPr bwMode="auto">
            <a:xfrm>
              <a:off x="1546" y="2016"/>
              <a:ext cx="30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600" i="1">
                  <a:solidFill>
                    <a:srgbClr val="000080"/>
                  </a:solidFill>
                  <a:latin typeface="Arial" pitchFamily="34" charset="0"/>
                </a:rPr>
                <a:t>F</a:t>
              </a:r>
            </a:p>
            <a:p>
              <a:r>
                <a:rPr lang="en-US" sz="3600" i="1">
                  <a:solidFill>
                    <a:srgbClr val="000080"/>
                  </a:solidFill>
                  <a:latin typeface="Arial" pitchFamily="34" charset="0"/>
                </a:rPr>
                <a:t>A</a:t>
              </a:r>
            </a:p>
          </p:txBody>
        </p:sp>
        <p:sp>
          <p:nvSpPr>
            <p:cNvPr id="4113" name="Line 17"/>
            <p:cNvSpPr>
              <a:spLocks noChangeShapeType="1"/>
            </p:cNvSpPr>
            <p:nvPr/>
          </p:nvSpPr>
          <p:spPr bwMode="auto">
            <a:xfrm>
              <a:off x="1500" y="2392"/>
              <a:ext cx="384" cy="0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118" name="Picture 22" descr="10_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467"/>
          <a:stretch>
            <a:fillRect/>
          </a:stretch>
        </p:blipFill>
        <p:spPr>
          <a:xfrm>
            <a:off x="4648200" y="1828800"/>
            <a:ext cx="3913188" cy="353695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9906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N</a:t>
            </a:r>
            <a:r>
              <a:rPr lang="en-US" sz="2400" baseline="-25000" dirty="0"/>
              <a:t>2</a:t>
            </a:r>
            <a:r>
              <a:rPr lang="en-US" sz="2400" dirty="0"/>
              <a:t>O can be produced by the following reaction	</a:t>
            </a:r>
          </a:p>
          <a:p>
            <a:pPr>
              <a:buFont typeface="Monotype Sorts" pitchFamily="2" charset="2"/>
              <a:buNone/>
            </a:pPr>
            <a:r>
              <a:rPr lang="en-US" sz="2400" dirty="0"/>
              <a:t>   NH</a:t>
            </a:r>
            <a:r>
              <a:rPr lang="en-US" sz="2400" baseline="-25000" dirty="0"/>
              <a:t>4</a:t>
            </a:r>
            <a:r>
              <a:rPr lang="en-US" sz="2400" dirty="0"/>
              <a:t>NO</a:t>
            </a:r>
            <a:r>
              <a:rPr lang="en-US" sz="2400" baseline="-25000" dirty="0"/>
              <a:t>3</a:t>
            </a:r>
            <a:r>
              <a:rPr lang="en-US" sz="2400" dirty="0"/>
              <a:t>(s) </a:t>
            </a:r>
            <a:r>
              <a:rPr lang="en-US" sz="2400" dirty="0">
                <a:sym typeface="Wingdings" pitchFamily="2" charset="2"/>
              </a:rPr>
              <a:t> N</a:t>
            </a:r>
            <a:r>
              <a:rPr lang="en-US" sz="2400" baseline="-25000" dirty="0">
                <a:sym typeface="Wingdings" pitchFamily="2" charset="2"/>
              </a:rPr>
              <a:t>2</a:t>
            </a:r>
            <a:r>
              <a:rPr lang="en-US" sz="2400" dirty="0">
                <a:sym typeface="Wingdings" pitchFamily="2" charset="2"/>
              </a:rPr>
              <a:t>O(g) + 2 H</a:t>
            </a:r>
            <a:r>
              <a:rPr lang="en-US" sz="2400" baseline="-25000" dirty="0">
                <a:sym typeface="Wingdings" pitchFamily="2" charset="2"/>
              </a:rPr>
              <a:t>2</a:t>
            </a:r>
            <a:r>
              <a:rPr lang="en-US" sz="2400" dirty="0">
                <a:sym typeface="Wingdings" pitchFamily="2" charset="2"/>
              </a:rPr>
              <a:t>O(l)</a:t>
            </a:r>
            <a:r>
              <a:rPr lang="en-US" sz="2400" dirty="0"/>
              <a:t> </a:t>
            </a:r>
          </a:p>
          <a:p>
            <a:r>
              <a:rPr lang="en-US" sz="2400" dirty="0" smtClean="0"/>
              <a:t>What </a:t>
            </a:r>
            <a:r>
              <a:rPr lang="en-US" sz="2400" dirty="0"/>
              <a:t>volume of N</a:t>
            </a:r>
            <a:r>
              <a:rPr lang="en-US" sz="2400" baseline="-25000" dirty="0"/>
              <a:t>2</a:t>
            </a:r>
            <a:r>
              <a:rPr lang="en-US" sz="2400" dirty="0"/>
              <a:t>O collected over water at a total pressure of 94 </a:t>
            </a:r>
            <a:r>
              <a:rPr lang="en-US" sz="2400" dirty="0" err="1"/>
              <a:t>kPa</a:t>
            </a:r>
            <a:r>
              <a:rPr lang="en-US" sz="2400" dirty="0"/>
              <a:t> and 22ºC can be produced from 2.6 g of NH</a:t>
            </a:r>
            <a:r>
              <a:rPr lang="en-US" sz="2400" baseline="-25000" dirty="0"/>
              <a:t>4</a:t>
            </a:r>
            <a:r>
              <a:rPr lang="en-US" sz="2400" dirty="0"/>
              <a:t>NO</a:t>
            </a:r>
            <a:r>
              <a:rPr lang="en-US" sz="2400" baseline="-25000" dirty="0"/>
              <a:t>3</a:t>
            </a:r>
            <a:r>
              <a:rPr lang="en-US" sz="2400" dirty="0"/>
              <a:t>? </a:t>
            </a:r>
            <a:r>
              <a:rPr lang="en-US" sz="2400" dirty="0" smtClean="0"/>
              <a:t>(the </a:t>
            </a:r>
            <a:r>
              <a:rPr lang="en-US" sz="2400" dirty="0"/>
              <a:t>vapor pressure of water at 22ºC is 21 </a:t>
            </a:r>
            <a:r>
              <a:rPr lang="en-US" sz="2400" dirty="0" err="1"/>
              <a:t>torr</a:t>
            </a:r>
            <a:r>
              <a:rPr lang="en-US" sz="2400" dirty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Kinetic-Molecular Theory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This is a model that aids in our understanding of what happens to gas particles as environmental conditions change.</a:t>
            </a:r>
          </a:p>
        </p:txBody>
      </p:sp>
      <p:pic>
        <p:nvPicPr>
          <p:cNvPr id="38919" name="Picture 7" descr="10_1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762000" y="1524000"/>
            <a:ext cx="3281363" cy="456882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Tenets of Kinetic-Molecular Theory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Gases consist of large numbers of molecules that are in continuous, random motion.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Tenets of Kinetic-Molecular Theory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The combined volume of all the molecules of the gas is negligible relative to the total volume in which the gas is contained.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Tenets of Kinetic-Molecular Theory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	Attractive and repulsive forces between gas molecules are negligible.</a:t>
            </a:r>
          </a:p>
          <a:p>
            <a:pPr>
              <a:buFontTx/>
              <a:buNone/>
            </a:pPr>
            <a:endParaRPr lang="en-US" sz="2800"/>
          </a:p>
        </p:txBody>
      </p:sp>
      <p:pic>
        <p:nvPicPr>
          <p:cNvPr id="107526" name="Picture 6" descr="10_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4918"/>
          <a:stretch>
            <a:fillRect/>
          </a:stretch>
        </p:blipFill>
        <p:spPr>
          <a:xfrm>
            <a:off x="4800600" y="1752600"/>
            <a:ext cx="3198813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Tenets of Kinetic-Molecular Theory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4267200" y="1981200"/>
            <a:ext cx="44958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Energy can be transferred between molecules during collisions, but the </a:t>
            </a:r>
            <a:r>
              <a:rPr lang="en-US" sz="2800" i="1">
                <a:solidFill>
                  <a:srgbClr val="000080"/>
                </a:solidFill>
              </a:rPr>
              <a:t>average</a:t>
            </a:r>
            <a:r>
              <a:rPr lang="en-US" sz="2800"/>
              <a:t> kinetic energy of the molecules does not change with time, as long as the temperature of the gas remains constant.</a:t>
            </a:r>
            <a:endParaRPr lang="en-US" sz="2400"/>
          </a:p>
        </p:txBody>
      </p:sp>
      <p:pic>
        <p:nvPicPr>
          <p:cNvPr id="43022" name="Picture 14" descr="10_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5200"/>
          <a:stretch>
            <a:fillRect/>
          </a:stretch>
        </p:blipFill>
        <p:spPr>
          <a:xfrm>
            <a:off x="152400" y="2133600"/>
            <a:ext cx="4267200" cy="329882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Main Tenets of Kinetic-Molecular Theory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average kinetic energy of the molecules is proportional to the absolute temperature.</a:t>
            </a:r>
          </a:p>
        </p:txBody>
      </p:sp>
      <p:pic>
        <p:nvPicPr>
          <p:cNvPr id="44047" name="Picture 15" descr="10_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853"/>
          <a:stretch>
            <a:fillRect/>
          </a:stretch>
        </p:blipFill>
        <p:spPr>
          <a:xfrm>
            <a:off x="4038600" y="1905000"/>
            <a:ext cx="4800600" cy="3763963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Effusion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3352800" cy="3581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Effusion is the escape of gas molecules through a tiny hole into an evacuated space.</a:t>
            </a:r>
          </a:p>
        </p:txBody>
      </p:sp>
      <p:pic>
        <p:nvPicPr>
          <p:cNvPr id="52234" name="Picture 10" descr="10_20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4688"/>
          <a:stretch>
            <a:fillRect/>
          </a:stretch>
        </p:blipFill>
        <p:spPr>
          <a:xfrm>
            <a:off x="609600" y="1447800"/>
            <a:ext cx="3402013" cy="46482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Effusion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difference in the  rates of effusion for helium and nitrogen, for example, explains a helium balloon would deflate faster.</a:t>
            </a:r>
          </a:p>
        </p:txBody>
      </p:sp>
      <p:pic>
        <p:nvPicPr>
          <p:cNvPr id="109574" name="Picture 6" descr="10_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695" t="15967" r="1695" b="6195"/>
          <a:stretch>
            <a:fillRect/>
          </a:stretch>
        </p:blipFill>
        <p:spPr>
          <a:xfrm>
            <a:off x="4114800" y="2178050"/>
            <a:ext cx="4724400" cy="3232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Diffusion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4267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Diffusion is the spread of one substance throughout a space or throughout a second substance.</a:t>
            </a:r>
          </a:p>
        </p:txBody>
      </p:sp>
      <p:pic>
        <p:nvPicPr>
          <p:cNvPr id="54282" name="Picture 10" descr="10_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4762"/>
          <a:stretch>
            <a:fillRect/>
          </a:stretch>
        </p:blipFill>
        <p:spPr>
          <a:xfrm>
            <a:off x="4675188" y="1295400"/>
            <a:ext cx="3286125" cy="45720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Units of Pressure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Pascals</a:t>
            </a:r>
          </a:p>
          <a:p>
            <a:pPr lvl="1"/>
            <a:r>
              <a:rPr lang="en-US"/>
              <a:t>	1 Pa = 1 N/m</a:t>
            </a:r>
            <a:r>
              <a:rPr lang="en-US" baseline="30000"/>
              <a:t>2</a:t>
            </a:r>
            <a:endParaRPr lang="en-US"/>
          </a:p>
          <a:p>
            <a:r>
              <a:rPr lang="en-US"/>
              <a:t>Bar</a:t>
            </a:r>
          </a:p>
          <a:p>
            <a:pPr lvl="1"/>
            <a:r>
              <a:rPr lang="en-US"/>
              <a:t>	1 bar = 10</a:t>
            </a:r>
            <a:r>
              <a:rPr lang="en-US" baseline="30000"/>
              <a:t>5</a:t>
            </a:r>
            <a:r>
              <a:rPr lang="en-US"/>
              <a:t> Pa = 100 kPa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(KE)</a:t>
            </a:r>
            <a:r>
              <a:rPr lang="en-US" sz="2400" baseline="-25000" dirty="0" err="1"/>
              <a:t>avg</a:t>
            </a:r>
            <a:r>
              <a:rPr lang="en-US" sz="2400" dirty="0"/>
              <a:t> = N</a:t>
            </a:r>
            <a:r>
              <a:rPr lang="en-US" sz="2400" baseline="-25000" dirty="0"/>
              <a:t>A</a:t>
            </a:r>
            <a:r>
              <a:rPr lang="en-US" sz="2400" dirty="0"/>
              <a:t>(1/2 </a:t>
            </a:r>
            <a:r>
              <a:rPr lang="en-US" sz="2400" dirty="0" smtClean="0"/>
              <a:t>mu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 </a:t>
            </a:r>
          </a:p>
          <a:p>
            <a:r>
              <a:rPr lang="en-US" sz="2400" dirty="0" smtClean="0"/>
              <a:t>[</a:t>
            </a:r>
            <a:r>
              <a:rPr lang="en-US" sz="2400" dirty="0"/>
              <a:t>m is mass of one gas particle in kg]</a:t>
            </a:r>
          </a:p>
          <a:p>
            <a:r>
              <a:rPr lang="en-US" sz="2400" dirty="0"/>
              <a:t>(KE)</a:t>
            </a:r>
            <a:r>
              <a:rPr lang="en-US" sz="2400" baseline="-25000" dirty="0" err="1"/>
              <a:t>avg</a:t>
            </a:r>
            <a:r>
              <a:rPr lang="en-US" sz="2400" dirty="0"/>
              <a:t> = 3/2 RT		</a:t>
            </a:r>
            <a:r>
              <a:rPr lang="en-US" sz="2400" dirty="0" smtClean="0"/>
              <a:t>so…..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400" dirty="0" smtClean="0"/>
              <a:t>			</a:t>
            </a:r>
            <a:r>
              <a:rPr lang="en-US" sz="2400" dirty="0" err="1" smtClean="0"/>
              <a:t>u</a:t>
            </a:r>
            <a:r>
              <a:rPr lang="en-US" sz="2400" baseline="-25000" dirty="0" err="1" smtClean="0"/>
              <a:t>rms</a:t>
            </a:r>
            <a:r>
              <a:rPr lang="en-US" sz="2400" dirty="0" smtClean="0"/>
              <a:t> = (3RT/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kg</a:t>
            </a:r>
            <a:r>
              <a:rPr lang="en-US" sz="2400" dirty="0" smtClean="0"/>
              <a:t>)</a:t>
            </a:r>
            <a:r>
              <a:rPr lang="en-US" sz="2400" baseline="30000" dirty="0" smtClean="0"/>
              <a:t>1/2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 smtClean="0"/>
              <a:t>Where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kg</a:t>
            </a:r>
            <a:r>
              <a:rPr lang="en-US" sz="2400" dirty="0" smtClean="0"/>
              <a:t> </a:t>
            </a:r>
            <a:r>
              <a:rPr lang="en-US" sz="2400" dirty="0"/>
              <a:t>is the molar </a:t>
            </a:r>
            <a:r>
              <a:rPr lang="en-US" sz="2400" dirty="0" smtClean="0"/>
              <a:t>mass in kilograms, </a:t>
            </a:r>
            <a:r>
              <a:rPr lang="en-US" sz="2400" dirty="0"/>
              <a:t>and R has the units 8.314 </a:t>
            </a:r>
            <a:r>
              <a:rPr lang="en-US" sz="2400" dirty="0" smtClean="0"/>
              <a:t>kg-m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/ s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-mol-K or J/K-mol</a:t>
            </a:r>
            <a:r>
              <a:rPr lang="en-US" sz="2400" dirty="0"/>
              <a:t>.</a:t>
            </a:r>
          </a:p>
          <a:p>
            <a:r>
              <a:rPr lang="en-US" sz="2400" dirty="0"/>
              <a:t> The velocity will be in m/s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Graham's Law</a:t>
            </a:r>
          </a:p>
        </p:txBody>
      </p:sp>
      <p:grpSp>
        <p:nvGrpSpPr>
          <p:cNvPr id="111649" name="Group 33"/>
          <p:cNvGrpSpPr>
            <a:grpSpLocks/>
          </p:cNvGrpSpPr>
          <p:nvPr/>
        </p:nvGrpSpPr>
        <p:grpSpPr bwMode="auto">
          <a:xfrm>
            <a:off x="3494088" y="1524000"/>
            <a:ext cx="2173287" cy="579438"/>
            <a:chOff x="2311" y="1085"/>
            <a:chExt cx="1159" cy="365"/>
          </a:xfrm>
        </p:grpSpPr>
        <p:sp>
          <p:nvSpPr>
            <p:cNvPr id="111619" name="Text Box 3"/>
            <p:cNvSpPr txBox="1">
              <a:spLocks noChangeArrowheads="1"/>
            </p:cNvSpPr>
            <p:nvPr/>
          </p:nvSpPr>
          <p:spPr bwMode="auto">
            <a:xfrm>
              <a:off x="2311" y="1085"/>
              <a:ext cx="4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C82E32"/>
                  </a:solidFill>
                </a:rPr>
                <a:t>KE</a:t>
              </a:r>
              <a:r>
                <a:rPr lang="en-US" sz="3200" baseline="-25000">
                  <a:solidFill>
                    <a:srgbClr val="C82E32"/>
                  </a:solidFill>
                </a:rPr>
                <a:t>1</a:t>
              </a:r>
              <a:endParaRPr lang="en-US" sz="3200" i="1">
                <a:solidFill>
                  <a:srgbClr val="C82E32"/>
                </a:solidFill>
              </a:endParaRPr>
            </a:p>
          </p:txBody>
        </p:sp>
        <p:sp>
          <p:nvSpPr>
            <p:cNvPr id="111620" name="Text Box 4"/>
            <p:cNvSpPr txBox="1">
              <a:spLocks noChangeArrowheads="1"/>
            </p:cNvSpPr>
            <p:nvPr/>
          </p:nvSpPr>
          <p:spPr bwMode="auto">
            <a:xfrm>
              <a:off x="3024" y="1085"/>
              <a:ext cx="446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C82E32"/>
                  </a:solidFill>
                </a:rPr>
                <a:t>KE</a:t>
              </a:r>
              <a:r>
                <a:rPr lang="en-US" sz="3200" baseline="-25000">
                  <a:solidFill>
                    <a:srgbClr val="C82E32"/>
                  </a:solidFill>
                </a:rPr>
                <a:t>2</a:t>
              </a:r>
              <a:endParaRPr lang="en-US" sz="3200" i="1">
                <a:solidFill>
                  <a:srgbClr val="C82E32"/>
                </a:solidFill>
              </a:endParaRPr>
            </a:p>
          </p:txBody>
        </p:sp>
        <p:sp>
          <p:nvSpPr>
            <p:cNvPr id="111621" name="Text Box 5"/>
            <p:cNvSpPr txBox="1">
              <a:spLocks noChangeArrowheads="1"/>
            </p:cNvSpPr>
            <p:nvPr/>
          </p:nvSpPr>
          <p:spPr bwMode="auto">
            <a:xfrm>
              <a:off x="2768" y="1085"/>
              <a:ext cx="2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=</a:t>
              </a:r>
            </a:p>
          </p:txBody>
        </p:sp>
      </p:grpSp>
      <p:grpSp>
        <p:nvGrpSpPr>
          <p:cNvPr id="111650" name="Group 34"/>
          <p:cNvGrpSpPr>
            <a:grpSpLocks/>
          </p:cNvGrpSpPr>
          <p:nvPr/>
        </p:nvGrpSpPr>
        <p:grpSpPr bwMode="auto">
          <a:xfrm>
            <a:off x="2678113" y="2424113"/>
            <a:ext cx="3962400" cy="669925"/>
            <a:chOff x="1872" y="1426"/>
            <a:chExt cx="2112" cy="422"/>
          </a:xfrm>
        </p:grpSpPr>
        <p:sp>
          <p:nvSpPr>
            <p:cNvPr id="111623" name="Text Box 7"/>
            <p:cNvSpPr txBox="1">
              <a:spLocks noChangeArrowheads="1"/>
            </p:cNvSpPr>
            <p:nvPr/>
          </p:nvSpPr>
          <p:spPr bwMode="auto">
            <a:xfrm>
              <a:off x="1872" y="1426"/>
              <a:ext cx="895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1/2 </a:t>
              </a:r>
              <a:r>
                <a:rPr lang="en-US" sz="3200" i="1">
                  <a:solidFill>
                    <a:srgbClr val="C82E32"/>
                  </a:solidFill>
                </a:rPr>
                <a:t>m</a:t>
              </a:r>
              <a:r>
                <a:rPr lang="en-US" sz="3200" baseline="-25000">
                  <a:solidFill>
                    <a:srgbClr val="C82E32"/>
                  </a:solidFill>
                </a:rPr>
                <a:t>1</a:t>
              </a:r>
              <a:r>
                <a:rPr lang="en-US" sz="3200" i="1">
                  <a:solidFill>
                    <a:srgbClr val="C82E32"/>
                  </a:solidFill>
                </a:rPr>
                <a:t>v</a:t>
              </a:r>
              <a:r>
                <a:rPr lang="en-US" sz="3200" baseline="-25000">
                  <a:solidFill>
                    <a:srgbClr val="C82E32"/>
                  </a:solidFill>
                </a:rPr>
                <a:t>1</a:t>
              </a:r>
              <a:r>
                <a:rPr lang="en-US" sz="3200" baseline="30000">
                  <a:solidFill>
                    <a:srgbClr val="C82E32"/>
                  </a:solidFill>
                </a:rPr>
                <a:t>2</a:t>
              </a:r>
              <a:endParaRPr lang="en-US" sz="3200">
                <a:solidFill>
                  <a:srgbClr val="C82E32"/>
                </a:solidFill>
              </a:endParaRPr>
            </a:p>
          </p:txBody>
        </p:sp>
        <p:sp>
          <p:nvSpPr>
            <p:cNvPr id="111624" name="Text Box 8"/>
            <p:cNvSpPr txBox="1">
              <a:spLocks noChangeArrowheads="1"/>
            </p:cNvSpPr>
            <p:nvPr/>
          </p:nvSpPr>
          <p:spPr bwMode="auto">
            <a:xfrm>
              <a:off x="3024" y="1483"/>
              <a:ext cx="9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1/2 </a:t>
              </a:r>
              <a:r>
                <a:rPr lang="en-US" sz="3200" i="1">
                  <a:solidFill>
                    <a:srgbClr val="C82E32"/>
                  </a:solidFill>
                </a:rPr>
                <a:t>m</a:t>
              </a:r>
              <a:r>
                <a:rPr lang="en-US" sz="3200" baseline="-25000">
                  <a:solidFill>
                    <a:srgbClr val="C82E32"/>
                  </a:solidFill>
                </a:rPr>
                <a:t>2</a:t>
              </a:r>
              <a:r>
                <a:rPr lang="en-US" sz="3200" i="1">
                  <a:solidFill>
                    <a:srgbClr val="C82E32"/>
                  </a:solidFill>
                </a:rPr>
                <a:t>v</a:t>
              </a:r>
              <a:r>
                <a:rPr lang="en-US" sz="3200" baseline="-25000">
                  <a:solidFill>
                    <a:srgbClr val="C82E32"/>
                  </a:solidFill>
                </a:rPr>
                <a:t>2</a:t>
              </a:r>
              <a:r>
                <a:rPr lang="en-US" sz="3200" baseline="30000">
                  <a:solidFill>
                    <a:srgbClr val="C82E32"/>
                  </a:solidFill>
                </a:rPr>
                <a:t>2</a:t>
              </a:r>
              <a:endParaRPr lang="en-US" sz="3200">
                <a:solidFill>
                  <a:srgbClr val="C82E32"/>
                </a:solidFill>
              </a:endParaRPr>
            </a:p>
          </p:txBody>
        </p:sp>
        <p:sp>
          <p:nvSpPr>
            <p:cNvPr id="111625" name="Text Box 9"/>
            <p:cNvSpPr txBox="1">
              <a:spLocks noChangeArrowheads="1"/>
            </p:cNvSpPr>
            <p:nvPr/>
          </p:nvSpPr>
          <p:spPr bwMode="auto">
            <a:xfrm>
              <a:off x="2768" y="1426"/>
              <a:ext cx="2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=</a:t>
              </a:r>
            </a:p>
          </p:txBody>
        </p:sp>
      </p:grpSp>
      <p:grpSp>
        <p:nvGrpSpPr>
          <p:cNvPr id="111651" name="Group 35"/>
          <p:cNvGrpSpPr>
            <a:grpSpLocks/>
          </p:cNvGrpSpPr>
          <p:nvPr/>
        </p:nvGrpSpPr>
        <p:grpSpPr bwMode="auto">
          <a:xfrm>
            <a:off x="3211513" y="3170238"/>
            <a:ext cx="2611437" cy="1052512"/>
            <a:chOff x="2160" y="1805"/>
            <a:chExt cx="1392" cy="663"/>
          </a:xfrm>
        </p:grpSpPr>
        <p:sp>
          <p:nvSpPr>
            <p:cNvPr id="111628" name="Text Box 12"/>
            <p:cNvSpPr txBox="1">
              <a:spLocks noChangeArrowheads="1"/>
            </p:cNvSpPr>
            <p:nvPr/>
          </p:nvSpPr>
          <p:spPr bwMode="auto">
            <a:xfrm>
              <a:off x="2768" y="1959"/>
              <a:ext cx="2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=</a:t>
              </a:r>
            </a:p>
          </p:txBody>
        </p:sp>
        <p:grpSp>
          <p:nvGrpSpPr>
            <p:cNvPr id="111634" name="Group 18"/>
            <p:cNvGrpSpPr>
              <a:grpSpLocks/>
            </p:cNvGrpSpPr>
            <p:nvPr/>
          </p:nvGrpSpPr>
          <p:grpSpPr bwMode="auto">
            <a:xfrm>
              <a:off x="2160" y="1805"/>
              <a:ext cx="480" cy="663"/>
              <a:chOff x="2160" y="1805"/>
              <a:chExt cx="480" cy="663"/>
            </a:xfrm>
          </p:grpSpPr>
          <p:sp>
            <p:nvSpPr>
              <p:cNvPr id="111626" name="Text Box 10"/>
              <p:cNvSpPr txBox="1">
                <a:spLocks noChangeArrowheads="1"/>
              </p:cNvSpPr>
              <p:nvPr/>
            </p:nvSpPr>
            <p:spPr bwMode="auto">
              <a:xfrm>
                <a:off x="2246" y="1805"/>
                <a:ext cx="32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m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1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27" name="Text Box 11"/>
              <p:cNvSpPr txBox="1">
                <a:spLocks noChangeArrowheads="1"/>
              </p:cNvSpPr>
              <p:nvPr/>
            </p:nvSpPr>
            <p:spPr bwMode="auto">
              <a:xfrm>
                <a:off x="2246" y="2103"/>
                <a:ext cx="32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m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2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1" name="Line 15"/>
              <p:cNvSpPr>
                <a:spLocks noChangeShapeType="1"/>
              </p:cNvSpPr>
              <p:nvPr/>
            </p:nvSpPr>
            <p:spPr bwMode="auto">
              <a:xfrm>
                <a:off x="2160" y="2160"/>
                <a:ext cx="480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1633" name="Group 17"/>
            <p:cNvGrpSpPr>
              <a:grpSpLocks/>
            </p:cNvGrpSpPr>
            <p:nvPr/>
          </p:nvGrpSpPr>
          <p:grpSpPr bwMode="auto">
            <a:xfrm>
              <a:off x="3072" y="1815"/>
              <a:ext cx="480" cy="653"/>
              <a:chOff x="3072" y="1815"/>
              <a:chExt cx="480" cy="653"/>
            </a:xfrm>
          </p:grpSpPr>
          <p:sp>
            <p:nvSpPr>
              <p:cNvPr id="111629" name="Text Box 13"/>
              <p:cNvSpPr txBox="1">
                <a:spLocks noChangeArrowheads="1"/>
              </p:cNvSpPr>
              <p:nvPr/>
            </p:nvSpPr>
            <p:spPr bwMode="auto">
              <a:xfrm>
                <a:off x="3161" y="1815"/>
                <a:ext cx="337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v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2</a:t>
                </a:r>
                <a:r>
                  <a:rPr lang="en-US" sz="3200" baseline="30000">
                    <a:solidFill>
                      <a:srgbClr val="C82E32"/>
                    </a:solidFill>
                  </a:rPr>
                  <a:t>2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0" name="Text Box 14"/>
              <p:cNvSpPr txBox="1">
                <a:spLocks noChangeArrowheads="1"/>
              </p:cNvSpPr>
              <p:nvPr/>
            </p:nvSpPr>
            <p:spPr bwMode="auto">
              <a:xfrm>
                <a:off x="3159" y="2103"/>
                <a:ext cx="337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v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1</a:t>
                </a:r>
                <a:r>
                  <a:rPr lang="en-US" sz="3200" baseline="30000">
                    <a:solidFill>
                      <a:srgbClr val="C82E32"/>
                    </a:solidFill>
                  </a:rPr>
                  <a:t>2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2" name="Line 16"/>
              <p:cNvSpPr>
                <a:spLocks noChangeShapeType="1"/>
              </p:cNvSpPr>
              <p:nvPr/>
            </p:nvSpPr>
            <p:spPr bwMode="auto">
              <a:xfrm>
                <a:off x="3072" y="2160"/>
                <a:ext cx="480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11654" name="Group 38"/>
          <p:cNvGrpSpPr>
            <a:grpSpLocks/>
          </p:cNvGrpSpPr>
          <p:nvPr/>
        </p:nvGrpSpPr>
        <p:grpSpPr bwMode="auto">
          <a:xfrm>
            <a:off x="1600200" y="4495800"/>
            <a:ext cx="4416424" cy="1116013"/>
            <a:chOff x="1008" y="2824"/>
            <a:chExt cx="2782" cy="703"/>
          </a:xfrm>
        </p:grpSpPr>
        <p:grpSp>
          <p:nvGrpSpPr>
            <p:cNvPr id="111641" name="Group 25"/>
            <p:cNvGrpSpPr>
              <a:grpSpLocks/>
            </p:cNvGrpSpPr>
            <p:nvPr/>
          </p:nvGrpSpPr>
          <p:grpSpPr bwMode="auto">
            <a:xfrm>
              <a:off x="1008" y="2824"/>
              <a:ext cx="1694" cy="679"/>
              <a:chOff x="1490" y="2584"/>
              <a:chExt cx="1091" cy="679"/>
            </a:xfrm>
          </p:grpSpPr>
          <p:sp>
            <p:nvSpPr>
              <p:cNvPr id="111635" name="Text Box 19"/>
              <p:cNvSpPr txBox="1">
                <a:spLocks noChangeArrowheads="1"/>
              </p:cNvSpPr>
              <p:nvPr/>
            </p:nvSpPr>
            <p:spPr bwMode="auto">
              <a:xfrm>
                <a:off x="2139" y="2584"/>
                <a:ext cx="442" cy="6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sz="3200" dirty="0" smtClean="0">
                    <a:solidFill>
                      <a:srgbClr val="C82E32"/>
                    </a:solidFill>
                    <a:sym typeface="Symbol" pitchFamily="18" charset="2"/>
                  </a:rPr>
                  <a:t></a:t>
                </a:r>
                <a:r>
                  <a:rPr lang="en-US" sz="3200" i="1" dirty="0" smtClean="0">
                    <a:solidFill>
                      <a:srgbClr val="C82E32"/>
                    </a:solidFill>
                    <a:sym typeface="Symbol" pitchFamily="18" charset="2"/>
                  </a:rPr>
                  <a:t>m</a:t>
                </a:r>
                <a:r>
                  <a:rPr lang="en-US" sz="3200" i="1" baseline="-25000" dirty="0" smtClean="0">
                    <a:solidFill>
                      <a:srgbClr val="C82E32"/>
                    </a:solidFill>
                    <a:sym typeface="Symbol" pitchFamily="18" charset="2"/>
                  </a:rPr>
                  <a:t>1</a:t>
                </a:r>
                <a:r>
                  <a:rPr lang="en-US" sz="3200" dirty="0" smtClean="0">
                    <a:solidFill>
                      <a:srgbClr val="C82E32"/>
                    </a:solidFill>
                    <a:sym typeface="Symbol" pitchFamily="18" charset="2"/>
                  </a:rPr>
                  <a:t></a:t>
                </a:r>
                <a:r>
                  <a:rPr lang="en-US" sz="3200" i="1" dirty="0" smtClean="0">
                    <a:solidFill>
                      <a:srgbClr val="C82E32"/>
                    </a:solidFill>
                    <a:sym typeface="Symbol" pitchFamily="18" charset="2"/>
                  </a:rPr>
                  <a:t>m</a:t>
                </a:r>
                <a:r>
                  <a:rPr lang="en-US" sz="3200" baseline="-25000" dirty="0" smtClean="0">
                    <a:solidFill>
                      <a:srgbClr val="C82E32"/>
                    </a:solidFill>
                    <a:sym typeface="Symbol" pitchFamily="18" charset="2"/>
                  </a:rPr>
                  <a:t>2</a:t>
                </a:r>
                <a:endParaRPr lang="en-US" sz="32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6" name="Text Box 20"/>
              <p:cNvSpPr txBox="1">
                <a:spLocks noChangeArrowheads="1"/>
              </p:cNvSpPr>
              <p:nvPr/>
            </p:nvSpPr>
            <p:spPr bwMode="auto">
              <a:xfrm>
                <a:off x="1490" y="2592"/>
                <a:ext cx="371" cy="3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endParaRPr lang="en-US" sz="32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9" name="Line 23"/>
              <p:cNvSpPr>
                <a:spLocks noChangeShapeType="1"/>
              </p:cNvSpPr>
              <p:nvPr/>
            </p:nvSpPr>
            <p:spPr bwMode="auto">
              <a:xfrm>
                <a:off x="2112" y="2928"/>
                <a:ext cx="432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1642" name="Group 26"/>
            <p:cNvGrpSpPr>
              <a:grpSpLocks/>
            </p:cNvGrpSpPr>
            <p:nvPr/>
          </p:nvGrpSpPr>
          <p:grpSpPr bwMode="auto">
            <a:xfrm>
              <a:off x="3109" y="2824"/>
              <a:ext cx="681" cy="703"/>
              <a:chOff x="3051" y="2583"/>
              <a:chExt cx="576" cy="703"/>
            </a:xfrm>
          </p:grpSpPr>
          <p:sp>
            <p:nvSpPr>
              <p:cNvPr id="111637" name="Text Box 21"/>
              <p:cNvSpPr txBox="1">
                <a:spLocks noChangeArrowheads="1"/>
              </p:cNvSpPr>
              <p:nvPr/>
            </p:nvSpPr>
            <p:spPr bwMode="auto">
              <a:xfrm>
                <a:off x="3110" y="2583"/>
                <a:ext cx="45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>
                    <a:solidFill>
                      <a:srgbClr val="C82E32"/>
                    </a:solidFill>
                    <a:sym typeface="Symbol" pitchFamily="18" charset="2"/>
                  </a:rPr>
                  <a:t></a:t>
                </a:r>
                <a:r>
                  <a:rPr lang="en-US" sz="3200" i="1">
                    <a:solidFill>
                      <a:srgbClr val="C82E32"/>
                    </a:solidFill>
                    <a:sym typeface="Symbol" pitchFamily="18" charset="2"/>
                  </a:rPr>
                  <a:t>v</a:t>
                </a:r>
                <a:r>
                  <a:rPr lang="en-US" sz="3200" baseline="-25000">
                    <a:solidFill>
                      <a:srgbClr val="C82E32"/>
                    </a:solidFill>
                    <a:sym typeface="Symbol" pitchFamily="18" charset="2"/>
                  </a:rPr>
                  <a:t>2</a:t>
                </a:r>
                <a:r>
                  <a:rPr lang="en-US" sz="3200" baseline="30000">
                    <a:solidFill>
                      <a:srgbClr val="C82E32"/>
                    </a:solidFill>
                    <a:sym typeface="Symbol" pitchFamily="18" charset="2"/>
                  </a:rPr>
                  <a:t>2</a:t>
                </a:r>
                <a:endParaRPr lang="en-US" sz="3200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38" name="Text Box 22"/>
              <p:cNvSpPr txBox="1">
                <a:spLocks noChangeArrowheads="1"/>
              </p:cNvSpPr>
              <p:nvPr/>
            </p:nvSpPr>
            <p:spPr bwMode="auto">
              <a:xfrm>
                <a:off x="3110" y="2921"/>
                <a:ext cx="45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dirty="0">
                    <a:solidFill>
                      <a:srgbClr val="C82E32"/>
                    </a:solidFill>
                    <a:sym typeface="Symbol" pitchFamily="18" charset="2"/>
                  </a:rPr>
                  <a:t></a:t>
                </a:r>
                <a:r>
                  <a:rPr lang="en-US" sz="3200" i="1" dirty="0">
                    <a:solidFill>
                      <a:srgbClr val="C82E32"/>
                    </a:solidFill>
                    <a:sym typeface="Symbol" pitchFamily="18" charset="2"/>
                  </a:rPr>
                  <a:t>v</a:t>
                </a:r>
                <a:r>
                  <a:rPr lang="en-US" sz="3200" baseline="-25000" dirty="0">
                    <a:solidFill>
                      <a:srgbClr val="C82E32"/>
                    </a:solidFill>
                    <a:sym typeface="Symbol" pitchFamily="18" charset="2"/>
                  </a:rPr>
                  <a:t>1</a:t>
                </a:r>
                <a:r>
                  <a:rPr lang="en-US" sz="3200" baseline="30000" dirty="0">
                    <a:solidFill>
                      <a:srgbClr val="C82E32"/>
                    </a:solidFill>
                    <a:sym typeface="Symbol" pitchFamily="18" charset="2"/>
                  </a:rPr>
                  <a:t>2</a:t>
                </a:r>
                <a:endParaRPr lang="en-US" sz="3200" dirty="0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40" name="Line 24"/>
              <p:cNvSpPr>
                <a:spLocks noChangeShapeType="1"/>
              </p:cNvSpPr>
              <p:nvPr/>
            </p:nvSpPr>
            <p:spPr bwMode="auto">
              <a:xfrm>
                <a:off x="3051" y="2928"/>
                <a:ext cx="576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647" name="Text Box 31"/>
            <p:cNvSpPr txBox="1">
              <a:spLocks noChangeArrowheads="1"/>
            </p:cNvSpPr>
            <p:nvPr/>
          </p:nvSpPr>
          <p:spPr bwMode="auto">
            <a:xfrm>
              <a:off x="2750" y="2991"/>
              <a:ext cx="26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=</a:t>
              </a:r>
            </a:p>
          </p:txBody>
        </p:sp>
      </p:grpSp>
      <p:grpSp>
        <p:nvGrpSpPr>
          <p:cNvPr id="111653" name="Group 37"/>
          <p:cNvGrpSpPr>
            <a:grpSpLocks/>
          </p:cNvGrpSpPr>
          <p:nvPr/>
        </p:nvGrpSpPr>
        <p:grpSpPr bwMode="auto">
          <a:xfrm>
            <a:off x="6361113" y="4465638"/>
            <a:ext cx="1411287" cy="1128712"/>
            <a:chOff x="3760" y="2573"/>
            <a:chExt cx="752" cy="711"/>
          </a:xfrm>
        </p:grpSpPr>
        <p:grpSp>
          <p:nvGrpSpPr>
            <p:cNvPr id="111646" name="Group 30"/>
            <p:cNvGrpSpPr>
              <a:grpSpLocks/>
            </p:cNvGrpSpPr>
            <p:nvPr/>
          </p:nvGrpSpPr>
          <p:grpSpPr bwMode="auto">
            <a:xfrm>
              <a:off x="4080" y="2573"/>
              <a:ext cx="432" cy="711"/>
              <a:chOff x="3984" y="2573"/>
              <a:chExt cx="432" cy="711"/>
            </a:xfrm>
          </p:grpSpPr>
          <p:sp>
            <p:nvSpPr>
              <p:cNvPr id="111643" name="Text Box 27"/>
              <p:cNvSpPr txBox="1">
                <a:spLocks noChangeArrowheads="1"/>
              </p:cNvSpPr>
              <p:nvPr/>
            </p:nvSpPr>
            <p:spPr bwMode="auto">
              <a:xfrm>
                <a:off x="4070" y="2573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v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2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44" name="Text Box 28"/>
              <p:cNvSpPr txBox="1">
                <a:spLocks noChangeArrowheads="1"/>
              </p:cNvSpPr>
              <p:nvPr/>
            </p:nvSpPr>
            <p:spPr bwMode="auto">
              <a:xfrm>
                <a:off x="4070" y="2919"/>
                <a:ext cx="266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C82E32"/>
                    </a:solidFill>
                  </a:rPr>
                  <a:t>v</a:t>
                </a:r>
                <a:r>
                  <a:rPr lang="en-US" sz="3200" baseline="-25000">
                    <a:solidFill>
                      <a:srgbClr val="C82E32"/>
                    </a:solidFill>
                  </a:rPr>
                  <a:t>1</a:t>
                </a:r>
                <a:endParaRPr lang="en-US" sz="3200" i="1">
                  <a:solidFill>
                    <a:srgbClr val="C82E32"/>
                  </a:solidFill>
                </a:endParaRPr>
              </a:p>
            </p:txBody>
          </p:sp>
          <p:sp>
            <p:nvSpPr>
              <p:cNvPr id="111645" name="Line 29"/>
              <p:cNvSpPr>
                <a:spLocks noChangeShapeType="1"/>
              </p:cNvSpPr>
              <p:nvPr/>
            </p:nvSpPr>
            <p:spPr bwMode="auto">
              <a:xfrm>
                <a:off x="3984" y="2928"/>
                <a:ext cx="432" cy="0"/>
              </a:xfrm>
              <a:prstGeom prst="line">
                <a:avLst/>
              </a:prstGeom>
              <a:noFill/>
              <a:ln w="25400">
                <a:solidFill>
                  <a:srgbClr val="C82E3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1648" name="Text Box 32"/>
            <p:cNvSpPr txBox="1">
              <a:spLocks noChangeArrowheads="1"/>
            </p:cNvSpPr>
            <p:nvPr/>
          </p:nvSpPr>
          <p:spPr bwMode="auto">
            <a:xfrm>
              <a:off x="3760" y="2746"/>
              <a:ext cx="2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>
                  <a:solidFill>
                    <a:srgbClr val="C82E32"/>
                  </a:solidFill>
                </a:rPr>
                <a:t>=</a:t>
              </a:r>
            </a:p>
          </p:txBody>
        </p:sp>
      </p:grp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3048000" y="5105400"/>
            <a:ext cx="1143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C82E32"/>
                </a:solidFill>
                <a:sym typeface="Symbol" pitchFamily="18" charset="2"/>
              </a:rPr>
              <a:t></a:t>
            </a:r>
            <a:endParaRPr lang="en-US" sz="3200" dirty="0">
              <a:solidFill>
                <a:srgbClr val="C82E3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 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668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Calculate the root mean square velocity of  carbon dioxide at 25ºC.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86750" cy="4648200"/>
          </a:xfrm>
          <a:noFill/>
          <a:ln/>
        </p:spPr>
        <p:txBody>
          <a:bodyPr/>
          <a:lstStyle/>
          <a:p>
            <a:r>
              <a:rPr lang="en-US" sz="2400" dirty="0"/>
              <a:t>A compound effuses through a porous cylinder 1.60 times faster than chlorine. What is it’s molar mass?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4648200"/>
          </a:xfrm>
        </p:spPr>
        <p:txBody>
          <a:bodyPr/>
          <a:lstStyle/>
          <a:p>
            <a:r>
              <a:rPr lang="en-US" sz="2400" dirty="0"/>
              <a:t>If 0.00251 mol of NH</a:t>
            </a:r>
            <a:r>
              <a:rPr lang="en-US" sz="2400" baseline="-25000" dirty="0"/>
              <a:t>3</a:t>
            </a:r>
            <a:r>
              <a:rPr lang="en-US" sz="2400" dirty="0"/>
              <a:t> effuses through a hole in 2.47 min, how much </a:t>
            </a:r>
            <a:r>
              <a:rPr lang="en-US" sz="2400" dirty="0" err="1"/>
              <a:t>HCl</a:t>
            </a:r>
            <a:r>
              <a:rPr lang="en-US" sz="2400" dirty="0"/>
              <a:t> would effuse in the same time?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4648200"/>
          </a:xfrm>
        </p:spPr>
        <p:txBody>
          <a:bodyPr/>
          <a:lstStyle/>
          <a:p>
            <a:r>
              <a:rPr lang="en-US" sz="2400" dirty="0"/>
              <a:t>A sample of N</a:t>
            </a:r>
            <a:r>
              <a:rPr lang="en-US" sz="2400" baseline="-25000" dirty="0"/>
              <a:t>2</a:t>
            </a:r>
            <a:r>
              <a:rPr lang="en-US" sz="2400" dirty="0"/>
              <a:t>  effuses through a hole in 38 seconds. what must be the molecular weight of gas that effuses in 55 seconds under identical conditions?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Gases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	In the real world, the behavior of gases only conforms to the ideal-gas equation at relatively high temperature and low pressure.</a:t>
            </a:r>
          </a:p>
        </p:txBody>
      </p:sp>
      <p:pic>
        <p:nvPicPr>
          <p:cNvPr id="59401" name="Picture 9" descr="10_2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400" y="1984375"/>
            <a:ext cx="4433888" cy="365442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Gases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Even the same gas will show wildly different behavior under high pressure at different temperatures.</a:t>
            </a:r>
          </a:p>
        </p:txBody>
      </p:sp>
      <p:pic>
        <p:nvPicPr>
          <p:cNvPr id="110598" name="Picture 6" descr="10_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5089"/>
          <a:stretch>
            <a:fillRect/>
          </a:stretch>
        </p:blipFill>
        <p:spPr>
          <a:xfrm>
            <a:off x="4191000" y="1916113"/>
            <a:ext cx="4495800" cy="3494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53400" cy="1143000"/>
          </a:xfrm>
        </p:spPr>
        <p:txBody>
          <a:bodyPr/>
          <a:lstStyle/>
          <a:p>
            <a:r>
              <a:rPr lang="en-US"/>
              <a:t>Deviations from Ideal Behavior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381000" y="4648200"/>
            <a:ext cx="8229600" cy="2209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The assumptions made in the kinetic-molecular model (negligible volume of gas molecules themselves, no attractive forces between gas molecules, etc.) break down at high pressure and/or low temperature.</a:t>
            </a:r>
          </a:p>
        </p:txBody>
      </p:sp>
      <p:pic>
        <p:nvPicPr>
          <p:cNvPr id="62473" name="Picture 9" descr="10_2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 b="10921"/>
          <a:stretch>
            <a:fillRect/>
          </a:stretch>
        </p:blipFill>
        <p:spPr>
          <a:xfrm>
            <a:off x="762000" y="1828800"/>
            <a:ext cx="3848100" cy="2740025"/>
          </a:xfrm>
        </p:spPr>
      </p:pic>
      <p:pic>
        <p:nvPicPr>
          <p:cNvPr id="62479" name="Picture 15" descr="10_26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843588" y="1676400"/>
            <a:ext cx="1955800" cy="2732088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Corrections for Nonideal Behavior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7772400" cy="1905000"/>
          </a:xfrm>
        </p:spPr>
        <p:txBody>
          <a:bodyPr/>
          <a:lstStyle/>
          <a:p>
            <a:r>
              <a:rPr lang="en-US"/>
              <a:t>The ideal-gas equation can be adjusted to take these deviations from ideal behavior into account.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685800" y="4267200"/>
            <a:ext cx="7772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Tx/>
              <a:buChar char="•"/>
            </a:pPr>
            <a:r>
              <a:rPr lang="en-US" sz="3200">
                <a:solidFill>
                  <a:srgbClr val="C82E32"/>
                </a:solidFill>
                <a:latin typeface="Arial" pitchFamily="34" charset="0"/>
              </a:rPr>
              <a:t>The corrected ideal-gas equation is known as the </a:t>
            </a:r>
            <a:r>
              <a:rPr lang="en-US" sz="3200">
                <a:solidFill>
                  <a:srgbClr val="000080"/>
                </a:solidFill>
                <a:latin typeface="Arial" pitchFamily="34" charset="0"/>
              </a:rPr>
              <a:t>van der Waals equation</a:t>
            </a:r>
            <a:r>
              <a:rPr lang="en-US" sz="3200">
                <a:solidFill>
                  <a:srgbClr val="FF0906"/>
                </a:solidFill>
                <a:latin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Units of Pressure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876800" cy="2743200"/>
          </a:xfrm>
        </p:spPr>
        <p:txBody>
          <a:bodyPr/>
          <a:lstStyle/>
          <a:p>
            <a:r>
              <a:rPr lang="en-US" sz="2800"/>
              <a:t>mm Hg or torr</a:t>
            </a:r>
          </a:p>
          <a:p>
            <a:pPr marL="457200" lvl="1" indent="0"/>
            <a:r>
              <a:rPr lang="en-US"/>
              <a:t>These units are literally the difference in the heights measured in mm (</a:t>
            </a:r>
            <a:r>
              <a:rPr lang="en-US" i="1">
                <a:latin typeface="Times New Roman" pitchFamily="18" charset="0"/>
              </a:rPr>
              <a:t>h</a:t>
            </a:r>
            <a:r>
              <a:rPr lang="en-US"/>
              <a:t>) of two connected columns of mercury.</a:t>
            </a: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228600" y="51054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>
                <a:solidFill>
                  <a:srgbClr val="C82E32"/>
                </a:solidFill>
                <a:latin typeface="Arial" pitchFamily="34" charset="0"/>
              </a:rPr>
              <a:t>Atmosphere</a:t>
            </a:r>
          </a:p>
          <a:p>
            <a:pPr lvl="1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solidFill>
                  <a:srgbClr val="C82E32"/>
                </a:solidFill>
                <a:latin typeface="Arial" pitchFamily="34" charset="0"/>
              </a:rPr>
              <a:t>1.00 </a:t>
            </a:r>
            <a:r>
              <a:rPr lang="en-US" sz="2800" dirty="0" err="1">
                <a:solidFill>
                  <a:srgbClr val="C82E32"/>
                </a:solidFill>
                <a:latin typeface="Arial" pitchFamily="34" charset="0"/>
              </a:rPr>
              <a:t>atm</a:t>
            </a:r>
            <a:r>
              <a:rPr lang="en-US" sz="2800" dirty="0">
                <a:solidFill>
                  <a:srgbClr val="C82E32"/>
                </a:solidFill>
                <a:latin typeface="Arial" pitchFamily="34" charset="0"/>
              </a:rPr>
              <a:t> = 760 </a:t>
            </a:r>
            <a:r>
              <a:rPr lang="en-US" sz="2800" dirty="0" err="1" smtClean="0">
                <a:solidFill>
                  <a:srgbClr val="C82E32"/>
                </a:solidFill>
                <a:latin typeface="Arial" pitchFamily="34" charset="0"/>
              </a:rPr>
              <a:t>torr</a:t>
            </a:r>
            <a:r>
              <a:rPr lang="en-US" sz="2800" dirty="0" smtClean="0">
                <a:solidFill>
                  <a:srgbClr val="C82E32"/>
                </a:solidFill>
                <a:latin typeface="Arial" pitchFamily="34" charset="0"/>
              </a:rPr>
              <a:t> = 101.3 </a:t>
            </a:r>
            <a:r>
              <a:rPr lang="en-US" sz="2800" dirty="0" err="1" smtClean="0">
                <a:solidFill>
                  <a:srgbClr val="C82E32"/>
                </a:solidFill>
                <a:latin typeface="Arial" pitchFamily="34" charset="0"/>
              </a:rPr>
              <a:t>kPa</a:t>
            </a:r>
            <a:endParaRPr lang="en-US" sz="2800" dirty="0">
              <a:solidFill>
                <a:srgbClr val="C82E32"/>
              </a:solidFill>
              <a:latin typeface="Arial" pitchFamily="34" charset="0"/>
            </a:endParaRPr>
          </a:p>
        </p:txBody>
      </p:sp>
      <p:pic>
        <p:nvPicPr>
          <p:cNvPr id="8211" name="Picture 19" descr="10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5715000" y="1219200"/>
            <a:ext cx="3098800" cy="4125913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van der Waals Equation</a:t>
            </a:r>
          </a:p>
        </p:txBody>
      </p:sp>
      <p:grpSp>
        <p:nvGrpSpPr>
          <p:cNvPr id="64526" name="Group 14"/>
          <p:cNvGrpSpPr>
            <a:grpSpLocks/>
          </p:cNvGrpSpPr>
          <p:nvPr/>
        </p:nvGrpSpPr>
        <p:grpSpPr bwMode="auto">
          <a:xfrm>
            <a:off x="1382713" y="1066800"/>
            <a:ext cx="6515100" cy="1431925"/>
            <a:chOff x="1099" y="768"/>
            <a:chExt cx="4104" cy="902"/>
          </a:xfrm>
        </p:grpSpPr>
        <p:sp>
          <p:nvSpPr>
            <p:cNvPr id="64520" name="Rectangle 8"/>
            <p:cNvSpPr>
              <a:spLocks noChangeArrowheads="1"/>
            </p:cNvSpPr>
            <p:nvPr/>
          </p:nvSpPr>
          <p:spPr bwMode="auto">
            <a:xfrm>
              <a:off x="2544" y="979"/>
              <a:ext cx="265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) (</a:t>
              </a:r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 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  <a:cs typeface="Arial" pitchFamily="34" charset="0"/>
                </a:rPr>
                <a:t>−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 </a:t>
              </a:r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nb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) = </a:t>
              </a:r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nRT</a:t>
              </a:r>
            </a:p>
          </p:txBody>
        </p:sp>
        <p:grpSp>
          <p:nvGrpSpPr>
            <p:cNvPr id="64523" name="Group 11"/>
            <p:cNvGrpSpPr>
              <a:grpSpLocks/>
            </p:cNvGrpSpPr>
            <p:nvPr/>
          </p:nvGrpSpPr>
          <p:grpSpPr bwMode="auto">
            <a:xfrm>
              <a:off x="1907" y="768"/>
              <a:ext cx="637" cy="902"/>
              <a:chOff x="192" y="2160"/>
              <a:chExt cx="637" cy="902"/>
            </a:xfrm>
          </p:grpSpPr>
          <p:sp>
            <p:nvSpPr>
              <p:cNvPr id="64521" name="Rectangle 9"/>
              <p:cNvSpPr>
                <a:spLocks noChangeArrowheads="1"/>
              </p:cNvSpPr>
              <p:nvPr/>
            </p:nvSpPr>
            <p:spPr bwMode="auto">
              <a:xfrm>
                <a:off x="192" y="2160"/>
                <a:ext cx="637" cy="9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</a:rPr>
                  <a:t>n</a:t>
                </a:r>
                <a:r>
                  <a:rPr lang="en-US" sz="4400" baseline="30000">
                    <a:solidFill>
                      <a:srgbClr val="000080"/>
                    </a:solidFill>
                    <a:latin typeface="Arial" pitchFamily="34" charset="0"/>
                  </a:rPr>
                  <a:t>2</a:t>
                </a:r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</a:rPr>
                  <a:t>a</a:t>
                </a:r>
              </a:p>
              <a:p>
                <a:pPr algn="ctr"/>
                <a:r>
                  <a:rPr lang="en-US" sz="4400" i="1">
                    <a:solidFill>
                      <a:srgbClr val="000080"/>
                    </a:solidFill>
                    <a:latin typeface="Arial" pitchFamily="34" charset="0"/>
                  </a:rPr>
                  <a:t>V</a:t>
                </a:r>
                <a:r>
                  <a:rPr lang="en-US" sz="4400" baseline="30000">
                    <a:solidFill>
                      <a:srgbClr val="000080"/>
                    </a:solidFill>
                    <a:latin typeface="Arial" pitchFamily="34" charset="0"/>
                  </a:rPr>
                  <a:t>2</a:t>
                </a:r>
                <a:endParaRPr lang="en-US" sz="4400">
                  <a:solidFill>
                    <a:srgbClr val="000080"/>
                  </a:solidFill>
                  <a:latin typeface="Arial" pitchFamily="34" charset="0"/>
                </a:endParaRPr>
              </a:p>
            </p:txBody>
          </p:sp>
          <p:sp>
            <p:nvSpPr>
              <p:cNvPr id="64522" name="Line 10"/>
              <p:cNvSpPr>
                <a:spLocks noChangeShapeType="1"/>
              </p:cNvSpPr>
              <p:nvPr/>
            </p:nvSpPr>
            <p:spPr bwMode="auto">
              <a:xfrm>
                <a:off x="192" y="2619"/>
                <a:ext cx="624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4525" name="Rectangle 13"/>
            <p:cNvSpPr>
              <a:spLocks noChangeArrowheads="1"/>
            </p:cNvSpPr>
            <p:nvPr/>
          </p:nvSpPr>
          <p:spPr bwMode="auto">
            <a:xfrm>
              <a:off x="1099" y="979"/>
              <a:ext cx="86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(</a:t>
              </a:r>
              <a:r>
                <a:rPr lang="en-US" sz="44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  <a:r>
                <a:rPr lang="en-US" sz="4400">
                  <a:solidFill>
                    <a:srgbClr val="000080"/>
                  </a:solidFill>
                  <a:latin typeface="Arial" pitchFamily="34" charset="0"/>
                </a:rPr>
                <a:t> + </a:t>
              </a:r>
            </a:p>
          </p:txBody>
        </p:sp>
      </p:grpSp>
      <p:pic>
        <p:nvPicPr>
          <p:cNvPr id="64533" name="Picture 21" descr="10_T0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415"/>
          <a:stretch>
            <a:fillRect/>
          </a:stretch>
        </p:blipFill>
        <p:spPr>
          <a:xfrm>
            <a:off x="2095500" y="2667000"/>
            <a:ext cx="4953000" cy="3546475"/>
          </a:xfrm>
        </p:spPr>
      </p:pic>
      <p:sp>
        <p:nvSpPr>
          <p:cNvPr id="64534" name="Rectangle 22"/>
          <p:cNvSpPr>
            <a:spLocks noChangeArrowheads="1"/>
          </p:cNvSpPr>
          <p:nvPr/>
        </p:nvSpPr>
        <p:spPr bwMode="auto">
          <a:xfrm>
            <a:off x="2133600" y="2743200"/>
            <a:ext cx="1143000" cy="228600"/>
          </a:xfrm>
          <a:prstGeom prst="rect">
            <a:avLst/>
          </a:prstGeom>
          <a:solidFill>
            <a:srgbClr val="007CB2"/>
          </a:solidFill>
          <a:ln w="9525">
            <a:solidFill>
              <a:srgbClr val="007CB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Example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/>
              <a:t>Calculate the pressure exerted by 0.5000 mol Cl</a:t>
            </a:r>
            <a:r>
              <a:rPr lang="en-US" sz="2400" baseline="-25000" dirty="0"/>
              <a:t>2</a:t>
            </a:r>
            <a:r>
              <a:rPr lang="en-US" sz="2400" dirty="0"/>
              <a:t> in a 1.000 L container at 25.0ºC</a:t>
            </a:r>
          </a:p>
          <a:p>
            <a:r>
              <a:rPr lang="en-US" sz="2400" dirty="0"/>
              <a:t>Using the ideal gas law.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7772400" cy="4648200"/>
          </a:xfrm>
        </p:spPr>
        <p:txBody>
          <a:bodyPr/>
          <a:lstStyle/>
          <a:p>
            <a:r>
              <a:rPr lang="en-US"/>
              <a:t>Van der Waals equation given:</a:t>
            </a:r>
          </a:p>
          <a:p>
            <a:pPr lvl="1">
              <a:buFontTx/>
              <a:buNone/>
            </a:pPr>
            <a:r>
              <a:rPr lang="en-US"/>
              <a:t>a = 6.49 atm L</a:t>
            </a:r>
            <a:r>
              <a:rPr lang="en-US" baseline="30000"/>
              <a:t>2</a:t>
            </a:r>
            <a:r>
              <a:rPr lang="en-US"/>
              <a:t> /mol</a:t>
            </a:r>
            <a:r>
              <a:rPr lang="en-US" baseline="30000"/>
              <a:t>2</a:t>
            </a:r>
            <a:r>
              <a:rPr lang="en-US"/>
              <a:t> </a:t>
            </a:r>
          </a:p>
          <a:p>
            <a:pPr lvl="1">
              <a:buFontTx/>
              <a:buNone/>
            </a:pPr>
            <a:r>
              <a:rPr lang="en-US"/>
              <a:t>b = 0.0562 L/mol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Manometer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981200"/>
            <a:ext cx="4495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This device is used to measure the difference in pressure between atmospheric pressure and that of a gas in a vessel.</a:t>
            </a:r>
          </a:p>
        </p:txBody>
      </p:sp>
      <p:pic>
        <p:nvPicPr>
          <p:cNvPr id="21511" name="Picture 7" descr="10_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1219200" y="1600200"/>
            <a:ext cx="2349500" cy="4127500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Standard Pressure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1219200"/>
          </a:xfrm>
        </p:spPr>
        <p:txBody>
          <a:bodyPr/>
          <a:lstStyle/>
          <a:p>
            <a:r>
              <a:rPr lang="en-US" dirty="0"/>
              <a:t>Normal atmospheric pressure at sea level is referred to as </a:t>
            </a:r>
            <a:r>
              <a:rPr lang="en-US" dirty="0">
                <a:solidFill>
                  <a:srgbClr val="000080"/>
                </a:solidFill>
              </a:rPr>
              <a:t>standard pressure</a:t>
            </a:r>
            <a:r>
              <a:rPr lang="en-US" dirty="0"/>
              <a:t>.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85800" y="3581400"/>
            <a:ext cx="7772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3200" dirty="0">
                <a:solidFill>
                  <a:srgbClr val="C82E32"/>
                </a:solidFill>
                <a:latin typeface="Arial" pitchFamily="34" charset="0"/>
              </a:rPr>
              <a:t>It is equal to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 dirty="0">
                <a:solidFill>
                  <a:srgbClr val="C82E32"/>
                </a:solidFill>
                <a:latin typeface="Arial" pitchFamily="34" charset="0"/>
              </a:rPr>
              <a:t>1.00 </a:t>
            </a:r>
            <a:r>
              <a:rPr lang="en-US" sz="2800" dirty="0" err="1">
                <a:solidFill>
                  <a:srgbClr val="C82E32"/>
                </a:solidFill>
                <a:latin typeface="Arial" pitchFamily="34" charset="0"/>
              </a:rPr>
              <a:t>atm</a:t>
            </a:r>
            <a:endParaRPr lang="en-US" sz="2800" dirty="0">
              <a:solidFill>
                <a:srgbClr val="C82E32"/>
              </a:solidFill>
              <a:latin typeface="Arial" pitchFamily="34" charset="0"/>
            </a:endParaRP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solidFill>
                  <a:srgbClr val="C82E32"/>
                </a:solidFill>
                <a:latin typeface="Arial" pitchFamily="34" charset="0"/>
              </a:rPr>
              <a:t>760 </a:t>
            </a:r>
            <a:r>
              <a:rPr lang="en-US" sz="3200" dirty="0" err="1">
                <a:solidFill>
                  <a:srgbClr val="C82E32"/>
                </a:solidFill>
                <a:latin typeface="Arial" pitchFamily="34" charset="0"/>
              </a:rPr>
              <a:t>torr</a:t>
            </a:r>
            <a:r>
              <a:rPr lang="en-US" sz="3200" dirty="0">
                <a:solidFill>
                  <a:srgbClr val="C82E32"/>
                </a:solidFill>
                <a:latin typeface="Arial" pitchFamily="34" charset="0"/>
              </a:rPr>
              <a:t> (760 mm Hg)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3200" dirty="0">
                <a:solidFill>
                  <a:srgbClr val="C82E32"/>
                </a:solidFill>
                <a:latin typeface="Arial" pitchFamily="34" charset="0"/>
              </a:rPr>
              <a:t>101.325 </a:t>
            </a:r>
            <a:r>
              <a:rPr lang="en-US" sz="3200" dirty="0" err="1">
                <a:solidFill>
                  <a:srgbClr val="C82E32"/>
                </a:solidFill>
                <a:latin typeface="Arial" pitchFamily="34" charset="0"/>
              </a:rPr>
              <a:t>kPa</a:t>
            </a:r>
            <a:endParaRPr lang="en-US" sz="3200" dirty="0">
              <a:solidFill>
                <a:srgbClr val="C82E32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Boyle’s Law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981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volume of a fixed quantity of gas at constant temperature is inversely proportional to the pressure.</a:t>
            </a:r>
          </a:p>
        </p:txBody>
      </p:sp>
      <p:pic>
        <p:nvPicPr>
          <p:cNvPr id="11280" name="Picture 16" descr="10_0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1760"/>
          <a:stretch>
            <a:fillRect/>
          </a:stretch>
        </p:blipFill>
        <p:spPr>
          <a:xfrm>
            <a:off x="2525713" y="3119438"/>
            <a:ext cx="4332287" cy="3205162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 </a:t>
            </a:r>
            <a:r>
              <a:rPr lang="en-US" i="1"/>
              <a:t>P</a:t>
            </a:r>
            <a:r>
              <a:rPr lang="en-US"/>
              <a:t> and </a:t>
            </a:r>
            <a:r>
              <a:rPr lang="en-US" i="1"/>
              <a:t>V</a:t>
            </a:r>
            <a:r>
              <a:rPr lang="en-US"/>
              <a:t> are</a:t>
            </a:r>
            <a:br>
              <a:rPr lang="en-US"/>
            </a:br>
            <a:r>
              <a:rPr lang="en-US"/>
              <a:t>inversely proportional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438400"/>
            <a:ext cx="4114800" cy="13716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/>
              <a:t>	A plot of </a:t>
            </a:r>
            <a:r>
              <a:rPr lang="en-US" sz="2800" i="1"/>
              <a:t>V</a:t>
            </a:r>
            <a:r>
              <a:rPr lang="en-US" sz="2800"/>
              <a:t> versus </a:t>
            </a:r>
            <a:r>
              <a:rPr lang="en-US" sz="2800" i="1"/>
              <a:t>P</a:t>
            </a:r>
            <a:r>
              <a:rPr lang="en-US" sz="2800"/>
              <a:t> results in a curve.</a:t>
            </a:r>
            <a:endParaRPr lang="en-US" sz="2400"/>
          </a:p>
        </p:txBody>
      </p:sp>
      <p:grpSp>
        <p:nvGrpSpPr>
          <p:cNvPr id="15376" name="Group 16"/>
          <p:cNvGrpSpPr>
            <a:grpSpLocks/>
          </p:cNvGrpSpPr>
          <p:nvPr/>
        </p:nvGrpSpPr>
        <p:grpSpPr bwMode="auto">
          <a:xfrm>
            <a:off x="609600" y="3836988"/>
            <a:ext cx="3886200" cy="2787650"/>
            <a:chOff x="384" y="2417"/>
            <a:chExt cx="2448" cy="1756"/>
          </a:xfrm>
        </p:grpSpPr>
        <p:sp>
          <p:nvSpPr>
            <p:cNvPr id="15369" name="Rectangle 9"/>
            <p:cNvSpPr>
              <a:spLocks noChangeArrowheads="1"/>
            </p:cNvSpPr>
            <p:nvPr/>
          </p:nvSpPr>
          <p:spPr bwMode="auto">
            <a:xfrm>
              <a:off x="384" y="2456"/>
              <a:ext cx="2448" cy="1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20000"/>
                </a:spcBef>
              </a:pPr>
              <a:r>
                <a:rPr lang="en-US" sz="2800">
                  <a:solidFill>
                    <a:srgbClr val="C82E32"/>
                  </a:solidFill>
                  <a:latin typeface="Arial" pitchFamily="34" charset="0"/>
                </a:rPr>
                <a:t>Since	</a:t>
              </a:r>
            </a:p>
            <a:p>
              <a:pPr eaLnBrk="1" hangingPunct="1">
                <a:spcBef>
                  <a:spcPct val="20000"/>
                </a:spcBef>
              </a:pPr>
              <a:r>
                <a:rPr lang="en-US" sz="1400">
                  <a:solidFill>
                    <a:srgbClr val="C82E32"/>
                  </a:solidFill>
                  <a:latin typeface="Arial" pitchFamily="34" charset="0"/>
                </a:rPr>
                <a:t>	</a:t>
              </a:r>
              <a:endParaRPr lang="en-US" sz="2800">
                <a:solidFill>
                  <a:srgbClr val="C82E32"/>
                </a:solidFill>
                <a:latin typeface="Arial" pitchFamily="34" charset="0"/>
              </a:endParaRPr>
            </a:p>
            <a:p>
              <a:pPr lvl="1" eaLnBrk="1" hangingPunct="1">
                <a:spcBef>
                  <a:spcPct val="20000"/>
                </a:spcBef>
              </a:pPr>
              <a:r>
                <a:rPr lang="en-US" sz="3200" i="1">
                  <a:solidFill>
                    <a:srgbClr val="C82E32"/>
                  </a:solidFill>
                  <a:latin typeface="Arial" pitchFamily="34" charset="0"/>
                </a:rPr>
                <a:t>V 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</a:rPr>
                <a:t>= </a:t>
              </a:r>
              <a:r>
                <a:rPr lang="en-US" sz="3200" i="1">
                  <a:solidFill>
                    <a:srgbClr val="C82E32"/>
                  </a:solidFill>
                  <a:latin typeface="Arial" pitchFamily="34" charset="0"/>
                </a:rPr>
                <a:t>k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</a:rPr>
                <a:t> (1/</a:t>
              </a:r>
              <a:r>
                <a:rPr lang="en-US" sz="3200" i="1">
                  <a:solidFill>
                    <a:srgbClr val="C82E32"/>
                  </a:solidFill>
                  <a:latin typeface="Arial" pitchFamily="34" charset="0"/>
                </a:rPr>
                <a:t>P</a:t>
              </a:r>
              <a:r>
                <a:rPr lang="en-US" sz="3200">
                  <a:solidFill>
                    <a:srgbClr val="C82E32"/>
                  </a:solidFill>
                  <a:latin typeface="Arial" pitchFamily="34" charset="0"/>
                </a:rPr>
                <a:t>)</a:t>
              </a:r>
            </a:p>
            <a:p>
              <a:pPr lvl="1" eaLnBrk="1" hangingPunct="1">
                <a:spcBef>
                  <a:spcPct val="20000"/>
                </a:spcBef>
              </a:pPr>
              <a:r>
                <a:rPr lang="en-US" sz="2800">
                  <a:solidFill>
                    <a:srgbClr val="000080"/>
                  </a:solidFill>
                  <a:latin typeface="Arial" pitchFamily="34" charset="0"/>
                </a:rPr>
                <a:t>This means a plot of </a:t>
              </a:r>
              <a:r>
                <a:rPr lang="en-US" sz="2800" i="1">
                  <a:solidFill>
                    <a:srgbClr val="000080"/>
                  </a:solidFill>
                  <a:latin typeface="Arial" pitchFamily="34" charset="0"/>
                </a:rPr>
                <a:t>V</a:t>
              </a:r>
              <a:r>
                <a:rPr lang="en-US" sz="2800">
                  <a:solidFill>
                    <a:srgbClr val="000080"/>
                  </a:solidFill>
                  <a:latin typeface="Arial" pitchFamily="34" charset="0"/>
                </a:rPr>
                <a:t> versus 1/</a:t>
              </a:r>
              <a:r>
                <a:rPr lang="en-US" sz="2800" i="1">
                  <a:solidFill>
                    <a:srgbClr val="000080"/>
                  </a:solidFill>
                  <a:latin typeface="Arial" pitchFamily="34" charset="0"/>
                </a:rPr>
                <a:t>P</a:t>
              </a:r>
              <a:r>
                <a:rPr lang="en-US" sz="2800">
                  <a:solidFill>
                    <a:srgbClr val="000080"/>
                  </a:solidFill>
                  <a:latin typeface="Arial" pitchFamily="34" charset="0"/>
                </a:rPr>
                <a:t> will be a straight line.</a:t>
              </a:r>
            </a:p>
          </p:txBody>
        </p:sp>
        <p:sp>
          <p:nvSpPr>
            <p:cNvPr id="15375" name="Rectangle 15"/>
            <p:cNvSpPr>
              <a:spLocks noChangeArrowheads="1"/>
            </p:cNvSpPr>
            <p:nvPr/>
          </p:nvSpPr>
          <p:spPr bwMode="auto">
            <a:xfrm>
              <a:off x="1152" y="2417"/>
              <a:ext cx="87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000080"/>
                  </a:solidFill>
                  <a:latin typeface="Arial" pitchFamily="34" charset="0"/>
                </a:rPr>
                <a:t>PV</a:t>
              </a:r>
              <a:r>
                <a:rPr lang="en-US" sz="3200">
                  <a:solidFill>
                    <a:srgbClr val="000080"/>
                  </a:solidFill>
                  <a:latin typeface="Arial" pitchFamily="34" charset="0"/>
                </a:rPr>
                <a:t> = </a:t>
              </a:r>
              <a:r>
                <a:rPr lang="en-US" sz="3200" i="1">
                  <a:solidFill>
                    <a:srgbClr val="000080"/>
                  </a:solidFill>
                  <a:latin typeface="Arial" pitchFamily="34" charset="0"/>
                </a:rPr>
                <a:t>k</a:t>
              </a:r>
              <a:endParaRPr lang="en-US" sz="3200">
                <a:solidFill>
                  <a:srgbClr val="000080"/>
                </a:solidFill>
                <a:latin typeface="Arial" pitchFamily="34" charset="0"/>
              </a:endParaRPr>
            </a:p>
          </p:txBody>
        </p:sp>
      </p:grpSp>
      <p:pic>
        <p:nvPicPr>
          <p:cNvPr id="15383" name="Picture 23" descr="10_07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b="15359"/>
          <a:stretch>
            <a:fillRect/>
          </a:stretch>
        </p:blipFill>
        <p:spPr>
          <a:xfrm>
            <a:off x="4953000" y="1752600"/>
            <a:ext cx="2870200" cy="2282825"/>
          </a:xfrm>
        </p:spPr>
      </p:pic>
      <p:pic>
        <p:nvPicPr>
          <p:cNvPr id="15384" name="Picture 24" descr="10_07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 b="15359"/>
          <a:stretch>
            <a:fillRect/>
          </a:stretch>
        </p:blipFill>
        <p:spPr>
          <a:xfrm>
            <a:off x="4953000" y="3913188"/>
            <a:ext cx="2895600" cy="2492375"/>
          </a:xfr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8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-8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2611</TotalTime>
  <Words>1061</Words>
  <Application>Microsoft Office PowerPoint</Application>
  <PresentationFormat>On-screen Show (4:3)</PresentationFormat>
  <Paragraphs>298</Paragraphs>
  <Slides>52</Slides>
  <Notes>49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4" baseType="lpstr">
      <vt:lpstr>Blank Presentation</vt:lpstr>
      <vt:lpstr>Packager Shell Object</vt:lpstr>
      <vt:lpstr>Chapter 10 Gases</vt:lpstr>
      <vt:lpstr>Characteristics of Gases</vt:lpstr>
      <vt:lpstr>Pressure</vt:lpstr>
      <vt:lpstr>Units of Pressure</vt:lpstr>
      <vt:lpstr>Units of Pressure</vt:lpstr>
      <vt:lpstr>Manometer</vt:lpstr>
      <vt:lpstr>Standard Pressure</vt:lpstr>
      <vt:lpstr>Boyle’s Law</vt:lpstr>
      <vt:lpstr>As P and V are inversely proportional</vt:lpstr>
      <vt:lpstr>Examples</vt:lpstr>
      <vt:lpstr>Charles’s Law</vt:lpstr>
      <vt:lpstr>Examples</vt:lpstr>
      <vt:lpstr>Avogadro’s Law</vt:lpstr>
      <vt:lpstr>Examples</vt:lpstr>
      <vt:lpstr>Ideal-Gas Equation</vt:lpstr>
      <vt:lpstr>Ideal-Gas Equation</vt:lpstr>
      <vt:lpstr>Ideal-Gas Equation</vt:lpstr>
      <vt:lpstr>Examples</vt:lpstr>
      <vt:lpstr>Examples</vt:lpstr>
      <vt:lpstr>Densities of Gases</vt:lpstr>
      <vt:lpstr>Densities of Gases</vt:lpstr>
      <vt:lpstr>Densities of Gases</vt:lpstr>
      <vt:lpstr>Molecular Mass</vt:lpstr>
      <vt:lpstr>Examples</vt:lpstr>
      <vt:lpstr>Examples</vt:lpstr>
      <vt:lpstr>Dalton’s Law of Partial Pressures</vt:lpstr>
      <vt:lpstr>Partial Pressures</vt:lpstr>
      <vt:lpstr>Examples</vt:lpstr>
      <vt:lpstr>Examples</vt:lpstr>
      <vt:lpstr>Example</vt:lpstr>
      <vt:lpstr>Kinetic-Molecular Theory</vt:lpstr>
      <vt:lpstr>Main Tenets of Kinetic-Molecular Theory</vt:lpstr>
      <vt:lpstr>Main Tenets of Kinetic-Molecular Theory</vt:lpstr>
      <vt:lpstr>Main Tenets of Kinetic-Molecular Theory</vt:lpstr>
      <vt:lpstr>Main Tenets of Kinetic-Molecular Theory</vt:lpstr>
      <vt:lpstr>Main Tenets of Kinetic-Molecular Theory</vt:lpstr>
      <vt:lpstr>Effusion</vt:lpstr>
      <vt:lpstr>Effusion</vt:lpstr>
      <vt:lpstr>Diffusion</vt:lpstr>
      <vt:lpstr>PowerPoint Presentation</vt:lpstr>
      <vt:lpstr>Graham's Law</vt:lpstr>
      <vt:lpstr>Example </vt:lpstr>
      <vt:lpstr>Examples</vt:lpstr>
      <vt:lpstr>PowerPoint Presentation</vt:lpstr>
      <vt:lpstr>PowerPoint Presentation</vt:lpstr>
      <vt:lpstr>Real Gases</vt:lpstr>
      <vt:lpstr>Real Gases</vt:lpstr>
      <vt:lpstr>Deviations from Ideal Behavior</vt:lpstr>
      <vt:lpstr>Corrections for Nonideal Behavior</vt:lpstr>
      <vt:lpstr>The van der Waals Equation</vt:lpstr>
      <vt:lpstr>Example</vt:lpstr>
      <vt:lpstr>PowerPoint Presentation</vt:lpstr>
    </vt:vector>
  </TitlesOfParts>
  <Company>St. Charles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10:  Gases</dc:title>
  <dc:creator>John Bookstaver</dc:creator>
  <cp:lastModifiedBy>Windows User</cp:lastModifiedBy>
  <cp:revision>164</cp:revision>
  <dcterms:created xsi:type="dcterms:W3CDTF">2004-08-11T15:30:33Z</dcterms:created>
  <dcterms:modified xsi:type="dcterms:W3CDTF">2012-09-25T17:33:35Z</dcterms:modified>
</cp:coreProperties>
</file>